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D7D5BC-F39D-4479-B2A8-CE97E4F378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C9BD673-CDBA-4613-B464-CF5AF7BE29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6410AC-7CEC-4FEE-A9A7-A2B09BB5F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9A68F9-0409-4BB6-824D-7E844BB39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F251F5-BB33-4495-BC2D-FF4AC337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472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DC2361-77B7-462F-9E5A-5A258B97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A95E75-D5D6-4F8D-BE22-7196C2846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AD2398-9410-4D8E-8870-0586E030A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D2AAE4-BBF5-45D0-8001-9F95855B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37AB6B-36FC-4DF0-8902-DA684849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741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BA5AB97-986C-4F06-857C-4C157E6E0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112702B-EFDB-4CE2-B997-289A28632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6596D09-6588-417E-AA06-28E17791D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1EB4B6-9913-4527-8F3B-1807747B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BA7633A-0968-4607-998B-58EC0544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65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1CC794-77D8-4B07-9FEF-F144C9CBA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030DBA-1182-4875-AA02-45F78F96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79D38DA-E404-4A5F-B4F7-69EFD7C52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0848EF-5F23-4845-BAE8-67060BFD5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744E81-92E0-4CC8-B655-17BE0915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09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F642D0-7B96-421D-815A-1636EF8FD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280DF0C-2366-4319-9ECB-B33254DDF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C68E3A-101E-4FDA-9E10-DF4EE63A8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9DD60F-E475-4C46-A72F-3D71288B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64CFF0-4AC8-4C53-A074-305EE3EAE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412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1146BB-3ADE-4B6E-B45F-7C562E209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892A9A-C1D6-4CB4-A51D-3B062BD87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6E50B9-8F3D-40DD-9B14-36C9A0402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6BAEA4E-AB18-45C6-B83E-9E06C143F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89B764-BB6A-40F8-8FB7-6A849ED4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1A3DE97-5018-4D66-A468-31210CF84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900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434050-E8CE-40EA-84F6-2BC1D800F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E101DC4-F36F-4D5E-81B7-095A0663F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24C7D62-C708-45E2-928A-2578F8F56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B0895E1-E82D-41E3-A5BF-EA2BB86B8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2382586-B49B-4330-9CDF-68E2C7244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F4E97E5-6E54-443B-8501-76D008A04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9D8C7DA-E7E8-40F8-BBAB-0678E82D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25ADA74-3CAE-42E3-BB91-B10FC93F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5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9F80E2-63C0-40BE-BFEE-DAEA5F5BA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DA5EB29-9C0A-400A-9D2B-BD1147112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67C0F29-85E7-4DDA-BD41-FAF01D76A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2D09881-BAA8-4B54-8CCE-9A138794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096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2FA69C1-B691-43AE-A554-7E40A4111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5983E7B-3202-4B0E-8EF6-85835F31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F64479-AD21-4F07-AF90-2B50500B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38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94BE2A-E078-465F-AA73-9D5D8D6A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1C665E-2973-4024-9168-4E5A20EFB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82688CD-D353-4545-B99C-114E7B3C8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C7ED9B3-2B4B-4D3C-9295-EC19D3C8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649ECC2-58CC-4FAF-ACE2-F2942039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0FCD4B5-AC6D-46CC-B04A-9B382C79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707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1BF682-D4E5-419E-86B2-F10864E45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0FDE418-6B84-4DD7-B28C-0E308D09D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3DDC374-AE1D-43DC-B0CE-3983BD9F0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57DFCF9-0EB9-4B3D-80CF-C657B0A9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793392E-9FC9-4DF9-8EF7-E44F6535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1E8E079-200C-4D3E-ADC3-CDDD2D17D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757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369B82E-B4B9-4BF9-A4AB-AE98B3202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44D2F04-5D7D-4AD2-9B2A-E3125F93D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30B7BA3-60B5-4EE0-853F-20E4D1039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9A5CD-015D-4C6B-870D-8E4024273D5C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462A13-2068-4C5D-B516-CD3E534433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BDD5DC9-4F01-46C8-AF8C-1CA440C39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0FB9F-C74E-4896-82C0-F6B900193D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773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6293" y="175396"/>
            <a:ext cx="11124620" cy="1427435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+mn-lt"/>
                <a:ea typeface="微軟正黑體" panose="020B0604030504040204" pitchFamily="34" charset="-120"/>
              </a:rPr>
              <a:t>交通部觀光署旅遊服務中心 高雄服務處 場地租借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28736" y="3916030"/>
          <a:ext cx="5814462" cy="260263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42789">
                  <a:extLst>
                    <a:ext uri="{9D8B030D-6E8A-4147-A177-3AD203B41FA5}">
                      <a16:colId xmlns:a16="http://schemas.microsoft.com/office/drawing/2014/main" val="1354075761"/>
                    </a:ext>
                  </a:extLst>
                </a:gridCol>
                <a:gridCol w="1874158">
                  <a:extLst>
                    <a:ext uri="{9D8B030D-6E8A-4147-A177-3AD203B41FA5}">
                      <a16:colId xmlns:a16="http://schemas.microsoft.com/office/drawing/2014/main" val="2844110531"/>
                    </a:ext>
                  </a:extLst>
                </a:gridCol>
                <a:gridCol w="989041">
                  <a:extLst>
                    <a:ext uri="{9D8B030D-6E8A-4147-A177-3AD203B41FA5}">
                      <a16:colId xmlns:a16="http://schemas.microsoft.com/office/drawing/2014/main" val="1961658631"/>
                    </a:ext>
                  </a:extLst>
                </a:gridCol>
                <a:gridCol w="1608474">
                  <a:extLst>
                    <a:ext uri="{9D8B030D-6E8A-4147-A177-3AD203B41FA5}">
                      <a16:colId xmlns:a16="http://schemas.microsoft.com/office/drawing/2014/main" val="3284975316"/>
                    </a:ext>
                  </a:extLst>
                </a:gridCol>
              </a:tblGrid>
              <a:tr h="3166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+mn-lt"/>
                          <a:ea typeface="微軟正黑體" panose="020B0604030504040204" pitchFamily="34" charset="-120"/>
                        </a:rPr>
                        <a:t>館別</a:t>
                      </a:r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+mn-lt"/>
                          <a:ea typeface="微軟正黑體" panose="020B0604030504040204" pitchFamily="34" charset="-120"/>
                        </a:rPr>
                        <a:t>費用</a:t>
                      </a:r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+mn-lt"/>
                          <a:ea typeface="微軟正黑體" panose="020B0604030504040204" pitchFamily="34" charset="-120"/>
                        </a:rPr>
                        <a:t>容納人數</a:t>
                      </a:r>
                      <a:endParaRPr lang="zh-TW" altLang="en-US" sz="1400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+mn-lt"/>
                          <a:ea typeface="微軟正黑體" panose="020B0604030504040204" pitchFamily="34" charset="-120"/>
                        </a:rPr>
                        <a:t>提供器材及設施</a:t>
                      </a:r>
                      <a:endParaRPr lang="en-US" altLang="zh-TW" sz="1400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219074"/>
                  </a:ext>
                </a:extLst>
              </a:tr>
              <a:tr h="7771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+mn-lt"/>
                          <a:ea typeface="微軟正黑體" panose="020B0604030504040204" pitchFamily="34" charset="-120"/>
                        </a:rPr>
                        <a:t>歐美館</a:t>
                      </a:r>
                      <a:endParaRPr lang="zh-TW" altLang="en-US" sz="1400" b="1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+mn-lt"/>
                          <a:ea typeface="微軟正黑體" panose="020B0604030504040204" pitchFamily="34" charset="-120"/>
                        </a:rPr>
                        <a:t>NT$1,500/4HRS</a:t>
                      </a:r>
                      <a:endParaRPr lang="zh-TW" altLang="en-US" sz="1400" b="1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+mn-lt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altLang="en-US" sz="1400" b="1" dirty="0">
                          <a:latin typeface="+mn-lt"/>
                          <a:ea typeface="微軟正黑體" panose="020B0604030504040204" pitchFamily="34" charset="-120"/>
                        </a:rPr>
                        <a:t>人</a:t>
                      </a:r>
                      <a:endParaRPr lang="zh-TW" altLang="en-US" sz="1400" b="1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單槍投影機、無線麥克風、小圓桌</a:t>
                      </a:r>
                      <a:r>
                        <a:rPr lang="en-US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15</a:t>
                      </a:r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張、單人沙發</a:t>
                      </a:r>
                      <a:r>
                        <a:rPr lang="en-US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張、白板</a:t>
                      </a:r>
                    </a:p>
                    <a:p>
                      <a:pPr algn="ctr"/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等設備。</a:t>
                      </a:r>
                      <a:endParaRPr lang="zh-TW" altLang="en-US" sz="1200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7558342"/>
                  </a:ext>
                </a:extLst>
              </a:tr>
              <a:tr h="60447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+mn-lt"/>
                          <a:ea typeface="微軟正黑體" panose="020B0604030504040204" pitchFamily="34" charset="-120"/>
                        </a:rPr>
                        <a:t>亞太館</a:t>
                      </a:r>
                      <a:endParaRPr lang="zh-TW" altLang="en-US" sz="1400" b="1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+mn-lt"/>
                          <a:ea typeface="微軟正黑體" panose="020B0604030504040204" pitchFamily="34" charset="-120"/>
                        </a:rPr>
                        <a:t>NT$2,000/4HRS</a:t>
                      </a:r>
                      <a:endParaRPr lang="zh-TW" altLang="en-US" sz="1400" b="1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+mn-lt"/>
                          <a:ea typeface="微軟正黑體" panose="020B0604030504040204" pitchFamily="34" charset="-120"/>
                        </a:rPr>
                        <a:t>40</a:t>
                      </a:r>
                      <a:r>
                        <a:rPr lang="zh-TW" altLang="en-US" sz="1400" b="1" dirty="0">
                          <a:latin typeface="+mn-lt"/>
                          <a:ea typeface="微軟正黑體" panose="020B0604030504040204" pitchFamily="34" charset="-120"/>
                        </a:rPr>
                        <a:t>人</a:t>
                      </a:r>
                      <a:endParaRPr lang="zh-TW" altLang="en-US" sz="1400" b="1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單槍投影機、無線麥克風、長桌</a:t>
                      </a:r>
                      <a:r>
                        <a:rPr lang="en-US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張、椅子</a:t>
                      </a:r>
                      <a:r>
                        <a:rPr lang="en-US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40</a:t>
                      </a:r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張、白板等設備。</a:t>
                      </a:r>
                      <a:endParaRPr lang="zh-TW" altLang="en-US" sz="1200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2792201"/>
                  </a:ext>
                </a:extLst>
              </a:tr>
              <a:tr h="60447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+mn-lt"/>
                          <a:ea typeface="微軟正黑體" panose="020B0604030504040204" pitchFamily="34" charset="-120"/>
                        </a:rPr>
                        <a:t>多功能會館</a:t>
                      </a:r>
                      <a:endParaRPr lang="zh-TW" altLang="en-US" sz="1400" b="1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+mn-lt"/>
                          <a:ea typeface="微軟正黑體" panose="020B0604030504040204" pitchFamily="34" charset="-120"/>
                        </a:rPr>
                        <a:t>NT$3,000/4HRS</a:t>
                      </a:r>
                      <a:endParaRPr lang="zh-TW" altLang="en-US" sz="1400" b="1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+mn-lt"/>
                          <a:ea typeface="微軟正黑體" panose="020B0604030504040204" pitchFamily="34" charset="-120"/>
                        </a:rPr>
                        <a:t>120</a:t>
                      </a:r>
                      <a:r>
                        <a:rPr lang="zh-TW" altLang="en-US" sz="1400" b="1" dirty="0">
                          <a:latin typeface="+mn-lt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1400" b="1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單槍投影機、無線麥克風、桌子</a:t>
                      </a:r>
                      <a:r>
                        <a:rPr lang="en-US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60</a:t>
                      </a:r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張、椅子</a:t>
                      </a:r>
                      <a:r>
                        <a:rPr lang="en-US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120</a:t>
                      </a:r>
                      <a:r>
                        <a:rPr lang="zh-TW" altLang="zh-TW" sz="1200" kern="1200" dirty="0"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張、白板等設備。</a:t>
                      </a:r>
                      <a:endParaRPr lang="zh-TW" altLang="en-US" sz="1200" dirty="0">
                        <a:latin typeface="+mn-lt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831445"/>
                  </a:ext>
                </a:extLst>
              </a:tr>
            </a:tbl>
          </a:graphicData>
        </a:graphic>
      </p:graphicFrame>
      <p:pic>
        <p:nvPicPr>
          <p:cNvPr id="6" name="圖片 5" descr="D:\場地照片\歐美館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90" y="1277491"/>
            <a:ext cx="3093710" cy="1855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 descr="D:\場地照片\亞太管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363" y="1282923"/>
            <a:ext cx="3674704" cy="1849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 descr="D:\場地照片\多功能會館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976" y="1238057"/>
            <a:ext cx="3393940" cy="18924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矩形 8"/>
          <p:cNvSpPr/>
          <p:nvPr/>
        </p:nvSpPr>
        <p:spPr>
          <a:xfrm>
            <a:off x="6317214" y="4069583"/>
            <a:ext cx="5840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ea typeface="微軟正黑體" panose="020B0604030504040204" pitchFamily="34" charset="-120"/>
              </a:rPr>
              <a:t>使用時間：</a:t>
            </a:r>
            <a:r>
              <a:rPr lang="en-US" altLang="zh-TW" dirty="0">
                <a:ea typeface="微軟正黑體" panose="020B0604030504040204" pitchFamily="34" charset="-120"/>
              </a:rPr>
              <a:t>09:00-13:00</a:t>
            </a:r>
            <a:r>
              <a:rPr lang="zh-TW" altLang="en-US" dirty="0">
                <a:ea typeface="微軟正黑體" panose="020B0604030504040204" pitchFamily="34" charset="-120"/>
              </a:rPr>
              <a:t>、</a:t>
            </a:r>
            <a:r>
              <a:rPr lang="en-US" altLang="zh-TW" dirty="0">
                <a:ea typeface="微軟正黑體" panose="020B0604030504040204" pitchFamily="34" charset="-120"/>
              </a:rPr>
              <a:t>13:00-17:00</a:t>
            </a:r>
            <a:r>
              <a:rPr lang="zh-TW" altLang="en-US" dirty="0">
                <a:solidFill>
                  <a:srgbClr val="C00000"/>
                </a:solidFill>
                <a:ea typeface="微軟正黑體" panose="020B0604030504040204" pitchFamily="34" charset="-120"/>
              </a:rPr>
              <a:t>（例假日不開放）</a:t>
            </a:r>
            <a:r>
              <a:rPr lang="zh-TW" altLang="en-US" dirty="0">
                <a:ea typeface="微軟正黑體" panose="020B0604030504040204" pitchFamily="34" charset="-120"/>
              </a:rPr>
              <a:t>。</a:t>
            </a:r>
            <a:endParaRPr lang="en-US" altLang="zh-TW" dirty="0">
              <a:ea typeface="微軟正黑體" panose="020B0604030504040204" pitchFamily="34" charset="-120"/>
            </a:endParaRPr>
          </a:p>
          <a:p>
            <a:r>
              <a:rPr lang="zh-TW" altLang="en-US" dirty="0">
                <a:ea typeface="微軟正黑體" panose="020B0604030504040204" pitchFamily="34" charset="-120"/>
              </a:rPr>
              <a:t>地址：高雄市前金區中正四路</a:t>
            </a:r>
            <a:r>
              <a:rPr lang="en-US" altLang="zh-TW" dirty="0">
                <a:ea typeface="微軟正黑體" panose="020B0604030504040204" pitchFamily="34" charset="-120"/>
              </a:rPr>
              <a:t>235</a:t>
            </a:r>
            <a:r>
              <a:rPr lang="zh-TW" altLang="en-US" dirty="0">
                <a:ea typeface="微軟正黑體" panose="020B0604030504040204" pitchFamily="34" charset="-120"/>
              </a:rPr>
              <a:t>號</a:t>
            </a:r>
            <a:r>
              <a:rPr lang="en-US" altLang="zh-TW" dirty="0">
                <a:ea typeface="微軟正黑體" panose="020B0604030504040204" pitchFamily="34" charset="-120"/>
              </a:rPr>
              <a:t>5</a:t>
            </a:r>
            <a:r>
              <a:rPr lang="zh-TW" altLang="en-US" dirty="0">
                <a:ea typeface="微軟正黑體" panose="020B0604030504040204" pitchFamily="34" charset="-120"/>
              </a:rPr>
              <a:t>樓之</a:t>
            </a:r>
            <a:r>
              <a:rPr lang="en-US" altLang="zh-TW" dirty="0">
                <a:ea typeface="微軟正黑體" panose="020B0604030504040204" pitchFamily="34" charset="-120"/>
              </a:rPr>
              <a:t>1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436537" y="4808247"/>
            <a:ext cx="54102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1200" indent="-711200">
              <a:spcAft>
                <a:spcPts val="0"/>
              </a:spcAft>
            </a:pPr>
            <a:r>
              <a:rPr lang="zh-TW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註：</a:t>
            </a:r>
            <a:endParaRPr lang="en-US" altLang="zh-TW" sz="1600" kern="1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11200" indent="-711200">
              <a:spcAft>
                <a:spcPts val="0"/>
              </a:spcAft>
            </a:pPr>
            <a:r>
              <a:rPr lang="zh-TW" altLang="en-US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lang="en-US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、本局各單位（含管理處）及本局委辦</a:t>
            </a:r>
            <a:r>
              <a:rPr lang="en-US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合辦</a:t>
            </a:r>
            <a:r>
              <a:rPr lang="en-US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使用者</a:t>
            </a:r>
            <a:endParaRPr lang="en-US" altLang="zh-TW" sz="1600" kern="1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11200" indent="-711200">
              <a:spcAft>
                <a:spcPts val="0"/>
              </a:spcAft>
            </a:pPr>
            <a:r>
              <a:rPr lang="zh-TW" altLang="en-US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</a:t>
            </a:r>
            <a:r>
              <a:rPr lang="zh-TW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以及各縣市政府辦理觀光推廣活動使用者免收費用。</a:t>
            </a:r>
          </a:p>
          <a:p>
            <a:pPr marL="407035">
              <a:spcAft>
                <a:spcPts val="0"/>
              </a:spcAft>
            </a:pPr>
            <a:r>
              <a:rPr lang="en-US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、觀光產業、觀光科系學校、觀光社團採半價收費。</a:t>
            </a:r>
          </a:p>
          <a:p>
            <a:pPr marL="407035">
              <a:spcAft>
                <a:spcPts val="0"/>
              </a:spcAft>
            </a:pPr>
            <a:r>
              <a:rPr lang="en-US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zh-TW" sz="1600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、其他單位則為全額收費。</a:t>
            </a:r>
            <a:endParaRPr lang="en-US" altLang="zh-TW" sz="1600" kern="1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07035">
              <a:spcAft>
                <a:spcPts val="0"/>
              </a:spcAft>
            </a:pPr>
            <a:r>
              <a:rPr lang="en-US" altLang="zh-TW" sz="1600" kern="0" dirty="0"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zh-TW" sz="1600" kern="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zh-TW" altLang="en-US" sz="1600" kern="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場地租借聯繫窗口：</a:t>
            </a:r>
            <a:r>
              <a:rPr lang="en-US" altLang="zh-TW" sz="1600" kern="0" dirty="0">
                <a:ea typeface="微軟正黑體" panose="020B0604030504040204" pitchFamily="34" charset="-120"/>
                <a:cs typeface="Times New Roman" panose="02020603050405020304" pitchFamily="18" charset="0"/>
              </a:rPr>
              <a:t>07-281-1513</a:t>
            </a:r>
            <a:r>
              <a:rPr lang="zh-TW" altLang="en-US" sz="1600" kern="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。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426437" y="313266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ea typeface="微軟正黑體" panose="020B0604030504040204" pitchFamily="34" charset="-120"/>
              </a:rPr>
              <a:t>歐美館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6713277" y="31304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ea typeface="微軟正黑體" panose="020B0604030504040204" pitchFamily="34" charset="-120"/>
              </a:rPr>
              <a:t>亞太館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344930" y="313046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ea typeface="微軟正黑體" panose="020B0604030504040204" pitchFamily="34" charset="-120"/>
              </a:rPr>
              <a:t>多功能會館</a:t>
            </a:r>
          </a:p>
        </p:txBody>
      </p:sp>
    </p:spTree>
    <p:extLst>
      <p:ext uri="{BB962C8B-B14F-4D97-AF65-F5344CB8AC3E}">
        <p14:creationId xmlns:p14="http://schemas.microsoft.com/office/powerpoint/2010/main" val="2791561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寬螢幕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交通部觀光署旅遊服務中心 高雄服務處 場地租借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交通部觀光署旅遊服務中心 高雄服務處 場地租借</dc:title>
  <dc:creator>簡心研</dc:creator>
  <cp:lastModifiedBy>簡心研</cp:lastModifiedBy>
  <cp:revision>1</cp:revision>
  <dcterms:created xsi:type="dcterms:W3CDTF">2023-08-23T06:44:10Z</dcterms:created>
  <dcterms:modified xsi:type="dcterms:W3CDTF">2023-08-23T06:44:40Z</dcterms:modified>
</cp:coreProperties>
</file>