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61" r:id="rId4"/>
    <p:sldId id="262" r:id="rId5"/>
    <p:sldId id="259" r:id="rId6"/>
    <p:sldId id="263" r:id="rId7"/>
    <p:sldId id="264" r:id="rId8"/>
    <p:sldId id="265" r:id="rId9"/>
    <p:sldId id="266" r:id="rId10"/>
    <p:sldId id="267" r:id="rId11"/>
    <p:sldId id="268" r:id="rId12"/>
    <p:sldId id="270" r:id="rId13"/>
    <p:sldId id="271" r:id="rId14"/>
    <p:sldId id="272" r:id="rId15"/>
  </p:sldIdLst>
  <p:sldSz cx="12192000" cy="6858000"/>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66CCFF"/>
    <a:srgbClr val="FF3399"/>
    <a:srgbClr val="FFFFCC"/>
    <a:srgbClr val="FFFBF6"/>
    <a:srgbClr val="FFFF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0" d="100"/>
          <a:sy n="110" d="100"/>
        </p:scale>
        <p:origin x="26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96487370503164"/>
          <c:y val="2.7976415221108403E-2"/>
          <c:w val="0.63688112968886679"/>
          <c:h val="0.93845188651356148"/>
        </c:manualLayout>
      </c:layout>
      <c:doughnutChart>
        <c:varyColors val="1"/>
        <c:ser>
          <c:idx val="0"/>
          <c:order val="0"/>
          <c:tx>
            <c:strRef>
              <c:f>Sheet1!$B$1</c:f>
              <c:strCache>
                <c:ptCount val="1"/>
                <c:pt idx="0">
                  <c:v>销售额</c:v>
                </c:pt>
              </c:strCache>
            </c:strRef>
          </c:tx>
          <c:spPr>
            <a:ln>
              <a:noFill/>
            </a:ln>
          </c:spPr>
          <c:dPt>
            <c:idx val="0"/>
            <c:bubble3D val="0"/>
            <c:spPr>
              <a:solidFill>
                <a:srgbClr val="1CAE97"/>
              </a:solidFill>
              <a:ln w="19050">
                <a:noFill/>
              </a:ln>
              <a:effectLst/>
            </c:spPr>
            <c:extLst>
              <c:ext xmlns:c16="http://schemas.microsoft.com/office/drawing/2014/chart" uri="{C3380CC4-5D6E-409C-BE32-E72D297353CC}">
                <c16:uniqueId val="{00000001-4D84-4220-9D78-357AF3BC126A}"/>
              </c:ext>
            </c:extLst>
          </c:dPt>
          <c:dPt>
            <c:idx val="1"/>
            <c:bubble3D val="0"/>
            <c:spPr>
              <a:solidFill>
                <a:schemeClr val="accent1">
                  <a:lumMod val="50000"/>
                </a:schemeClr>
              </a:solidFill>
              <a:ln w="19050">
                <a:noFill/>
              </a:ln>
              <a:effectLst/>
            </c:spPr>
            <c:extLst>
              <c:ext xmlns:c16="http://schemas.microsoft.com/office/drawing/2014/chart" uri="{C3380CC4-5D6E-409C-BE32-E72D297353CC}">
                <c16:uniqueId val="{00000003-4D84-4220-9D78-357AF3BC126A}"/>
              </c:ext>
            </c:extLst>
          </c:dPt>
          <c:dPt>
            <c:idx val="2"/>
            <c:bubble3D val="0"/>
            <c:spPr>
              <a:solidFill>
                <a:srgbClr val="F8AA32"/>
              </a:solidFill>
              <a:ln w="19050">
                <a:noFill/>
              </a:ln>
              <a:effectLst/>
            </c:spPr>
            <c:extLst>
              <c:ext xmlns:c16="http://schemas.microsoft.com/office/drawing/2014/chart" uri="{C3380CC4-5D6E-409C-BE32-E72D297353CC}">
                <c16:uniqueId val="{00000005-4D84-4220-9D78-357AF3BC126A}"/>
              </c:ext>
            </c:extLst>
          </c:dPt>
          <c:dPt>
            <c:idx val="3"/>
            <c:bubble3D val="0"/>
            <c:spPr>
              <a:solidFill>
                <a:srgbClr val="FF9999"/>
              </a:solidFill>
              <a:ln w="19050">
                <a:noFill/>
              </a:ln>
              <a:effectLst/>
            </c:spPr>
            <c:extLst>
              <c:ext xmlns:c16="http://schemas.microsoft.com/office/drawing/2014/chart" uri="{C3380CC4-5D6E-409C-BE32-E72D297353CC}">
                <c16:uniqueId val="{00000007-4D84-4220-9D78-357AF3BC126A}"/>
              </c:ext>
            </c:extLst>
          </c:dPt>
          <c:cat>
            <c:strRef>
              <c:f>Sheet1!$A$2:$A$5</c:f>
              <c:strCache>
                <c:ptCount val="4"/>
                <c:pt idx="0">
                  <c:v>第一季度</c:v>
                </c:pt>
                <c:pt idx="1">
                  <c:v>第二季度</c:v>
                </c:pt>
                <c:pt idx="2">
                  <c:v>第三季度</c:v>
                </c:pt>
                <c:pt idx="3">
                  <c:v>第四季度</c:v>
                </c:pt>
              </c:strCache>
            </c:strRef>
          </c:cat>
          <c:val>
            <c:numRef>
              <c:f>Sheet1!$B$2:$B$5</c:f>
              <c:numCache>
                <c:formatCode>0%</c:formatCode>
                <c:ptCount val="4"/>
                <c:pt idx="0">
                  <c:v>0.25</c:v>
                </c:pt>
                <c:pt idx="1">
                  <c:v>0.25</c:v>
                </c:pt>
                <c:pt idx="2">
                  <c:v>0.25</c:v>
                </c:pt>
                <c:pt idx="3">
                  <c:v>0.25</c:v>
                </c:pt>
              </c:numCache>
            </c:numRef>
          </c:val>
          <c:extLst>
            <c:ext xmlns:c16="http://schemas.microsoft.com/office/drawing/2014/chart" uri="{C3380CC4-5D6E-409C-BE32-E72D297353CC}">
              <c16:uniqueId val="{00000008-4D84-4220-9D78-357AF3BC126A}"/>
            </c:ext>
          </c:extLst>
        </c:ser>
        <c:dLbls>
          <c:showLegendKey val="0"/>
          <c:showVal val="0"/>
          <c:showCatName val="0"/>
          <c:showSerName val="0"/>
          <c:showPercent val="0"/>
          <c:showBubbleSize val="0"/>
          <c:showLeaderLines val="0"/>
        </c:dLbls>
        <c:firstSliceAng val="0"/>
        <c:holeSize val="57"/>
      </c:doughnutChart>
      <c:spPr>
        <a:noFill/>
        <a:ln>
          <a:noFill/>
        </a:ln>
        <a:effectLst/>
      </c:spPr>
    </c:plotArea>
    <c:plotVisOnly val="1"/>
    <c:dispBlanksAs val="gap"/>
    <c:showDLblsOverMax val="0"/>
  </c:chart>
  <c:spPr>
    <a:noFill/>
    <a:ln>
      <a:noFill/>
    </a:ln>
    <a:effectLst/>
  </c:spPr>
  <c:txPr>
    <a:bodyPr/>
    <a:lstStyle/>
    <a:p>
      <a:pPr>
        <a:defRPr/>
      </a:pPr>
      <a:endParaRPr lang="zh-TW"/>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809D0A-3379-4AA6-835C-BB6BC4783C9F}" type="doc">
      <dgm:prSet loTypeId="urn:microsoft.com/office/officeart/2008/layout/VerticalCurvedList" loCatId="list" qsTypeId="urn:microsoft.com/office/officeart/2005/8/quickstyle/simple1" qsCatId="simple" csTypeId="urn:microsoft.com/office/officeart/2005/8/colors/accent2_5" csCatId="accent2" phldr="1"/>
      <dgm:spPr/>
      <dgm:t>
        <a:bodyPr/>
        <a:lstStyle/>
        <a:p>
          <a:endParaRPr lang="zh-TW" altLang="en-US"/>
        </a:p>
      </dgm:t>
    </dgm:pt>
    <dgm:pt modelId="{20F659AA-97A0-408F-B936-2B7AB0AD1213}">
      <dgm:prSet phldrT="[文字]" custT="1"/>
      <dgm:spPr>
        <a:xfrm>
          <a:off x="460128" y="312440"/>
          <a:ext cx="7756194" cy="625205"/>
        </a:xfrm>
        <a:prstGeom prst="rect">
          <a:avLst/>
        </a:prstGeom>
        <a:solidFill>
          <a:srgbClr val="ED7D31">
            <a:alpha val="9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zh-TW" altLang="en-US" sz="2400" b="1" dirty="0">
              <a:solidFill>
                <a:sysClr val="windowText" lastClr="000000"/>
              </a:solidFill>
              <a:latin typeface="微軟正黑體" panose="020B0604030504040204" pitchFamily="34" charset="-120"/>
              <a:ea typeface="微軟正黑體" panose="020B0604030504040204" pitchFamily="34" charset="-120"/>
              <a:cs typeface="+mn-cs"/>
            </a:rPr>
            <a:t>前言</a:t>
          </a:r>
        </a:p>
      </dgm:t>
    </dgm:pt>
    <dgm:pt modelId="{FB111813-7096-4067-81EB-FFFB4A71F66D}" type="parTrans" cxnId="{C03EBBC2-E7A8-43F0-91A5-A50386EFD299}">
      <dgm:prSet/>
      <dgm:spPr/>
      <dgm:t>
        <a:bodyPr/>
        <a:lstStyle/>
        <a:p>
          <a:endParaRPr lang="zh-TW" altLang="en-US" sz="2400"/>
        </a:p>
      </dgm:t>
    </dgm:pt>
    <dgm:pt modelId="{A3116CEE-0FB3-4459-9523-19C7A037D15A}" type="sibTrans" cxnId="{C03EBBC2-E7A8-43F0-91A5-A50386EFD299}">
      <dgm:prSet/>
      <dgm:spPr>
        <a:xfrm>
          <a:off x="-4594335" y="-704407"/>
          <a:ext cx="5472816" cy="5472816"/>
        </a:xfrm>
        <a:prstGeom prst="blockArc">
          <a:avLst>
            <a:gd name="adj1" fmla="val 18900000"/>
            <a:gd name="adj2" fmla="val 2700000"/>
            <a:gd name="adj3" fmla="val 395"/>
          </a:avLst>
        </a:prstGeom>
        <a:noFill/>
        <a:ln w="12700" cap="flat" cmpd="sng" algn="ctr">
          <a:solidFill>
            <a:srgbClr val="ED7D31">
              <a:tint val="90000"/>
              <a:hueOff val="0"/>
              <a:satOff val="0"/>
              <a:lumOff val="0"/>
              <a:alphaOff val="0"/>
            </a:srgbClr>
          </a:solidFill>
          <a:prstDash val="solid"/>
          <a:miter lim="800000"/>
        </a:ln>
        <a:effectLst/>
      </dgm:spPr>
      <dgm:t>
        <a:bodyPr/>
        <a:lstStyle/>
        <a:p>
          <a:endParaRPr lang="zh-TW" altLang="en-US" sz="2400"/>
        </a:p>
      </dgm:t>
    </dgm:pt>
    <dgm:pt modelId="{0796C7B7-BA57-44D3-A2E4-A792D90BD6C2}">
      <dgm:prSet phldrT="[文字]" custT="1"/>
      <dgm:spPr>
        <a:xfrm>
          <a:off x="818573" y="1250411"/>
          <a:ext cx="7397750" cy="625205"/>
        </a:xfrm>
        <a:prstGeom prst="rect">
          <a:avLst/>
        </a:prstGeom>
        <a:solidFill>
          <a:srgbClr val="ED7D31">
            <a:alpha val="90000"/>
            <a:hueOff val="0"/>
            <a:satOff val="0"/>
            <a:lumOff val="0"/>
            <a:alphaOff val="-13333"/>
          </a:srgbClr>
        </a:solidFill>
        <a:ln w="12700" cap="flat" cmpd="sng" algn="ctr">
          <a:solidFill>
            <a:sysClr val="window" lastClr="FFFFFF">
              <a:hueOff val="0"/>
              <a:satOff val="0"/>
              <a:lumOff val="0"/>
              <a:alphaOff val="0"/>
            </a:sysClr>
          </a:solidFill>
          <a:prstDash val="solid"/>
          <a:miter lim="800000"/>
        </a:ln>
        <a:effectLst/>
      </dgm:spPr>
      <dgm:t>
        <a:bodyPr/>
        <a:lstStyle/>
        <a:p>
          <a:r>
            <a:rPr lang="zh-TW" altLang="en-US" sz="2400" b="1" dirty="0">
              <a:solidFill>
                <a:sysClr val="windowText" lastClr="000000"/>
              </a:solidFill>
              <a:latin typeface="微軟正黑體" panose="020B0604030504040204" pitchFamily="34" charset="-120"/>
              <a:ea typeface="微軟正黑體" panose="020B0604030504040204" pitchFamily="34" charset="-120"/>
              <a:cs typeface="+mn-cs"/>
            </a:rPr>
            <a:t>案例內容</a:t>
          </a:r>
        </a:p>
      </dgm:t>
    </dgm:pt>
    <dgm:pt modelId="{92686527-2236-4F2C-9E93-382790832976}" type="parTrans" cxnId="{EDBF61AF-A369-4F14-8D5E-090E85CC196C}">
      <dgm:prSet/>
      <dgm:spPr/>
      <dgm:t>
        <a:bodyPr/>
        <a:lstStyle/>
        <a:p>
          <a:endParaRPr lang="zh-TW" altLang="en-US" sz="2400"/>
        </a:p>
      </dgm:t>
    </dgm:pt>
    <dgm:pt modelId="{CDE5D638-9939-4244-AFDF-57E5BA875E7A}" type="sibTrans" cxnId="{EDBF61AF-A369-4F14-8D5E-090E85CC196C}">
      <dgm:prSet/>
      <dgm:spPr/>
      <dgm:t>
        <a:bodyPr/>
        <a:lstStyle/>
        <a:p>
          <a:endParaRPr lang="zh-TW" altLang="en-US" sz="2400"/>
        </a:p>
      </dgm:t>
    </dgm:pt>
    <dgm:pt modelId="{49CFF21B-40A3-46F5-9516-F228CAF138AB}">
      <dgm:prSet custT="1"/>
      <dgm:spPr/>
      <dgm:t>
        <a:bodyPr/>
        <a:lstStyle/>
        <a:p>
          <a:r>
            <a:rPr lang="zh-TW" altLang="en-US" sz="2400" b="1" dirty="0">
              <a:solidFill>
                <a:sysClr val="windowText" lastClr="000000"/>
              </a:solidFill>
              <a:latin typeface="微軟正黑體" panose="020B0604030504040204" pitchFamily="34" charset="-120"/>
              <a:ea typeface="微軟正黑體" panose="020B0604030504040204" pitchFamily="34" charset="-120"/>
              <a:cs typeface="+mn-cs"/>
            </a:rPr>
            <a:t>現行法規</a:t>
          </a:r>
          <a:r>
            <a:rPr lang="en-US" altLang="en-US" sz="2400" b="1" dirty="0">
              <a:solidFill>
                <a:sysClr val="windowText" lastClr="000000"/>
              </a:solidFill>
              <a:latin typeface="微軟正黑體" panose="020B0604030504040204" pitchFamily="34" charset="-120"/>
              <a:ea typeface="微軟正黑體" panose="020B0604030504040204" pitchFamily="34" charset="-120"/>
              <a:cs typeface="+mn-cs"/>
            </a:rPr>
            <a:t>/</a:t>
          </a:r>
          <a:r>
            <a:rPr lang="zh-TW" altLang="en-US" sz="2400" b="1" dirty="0">
              <a:solidFill>
                <a:sysClr val="windowText" lastClr="000000"/>
              </a:solidFill>
              <a:latin typeface="微軟正黑體" panose="020B0604030504040204" pitchFamily="34" charset="-120"/>
              <a:ea typeface="微軟正黑體" panose="020B0604030504040204" pitchFamily="34" charset="-120"/>
              <a:cs typeface="+mn-cs"/>
            </a:rPr>
            <a:t>措施</a:t>
          </a:r>
          <a:r>
            <a:rPr lang="en-US" altLang="en-US" sz="2400" b="1" dirty="0">
              <a:solidFill>
                <a:sysClr val="windowText" lastClr="000000"/>
              </a:solidFill>
              <a:latin typeface="微軟正黑體" panose="020B0604030504040204" pitchFamily="34" charset="-120"/>
              <a:ea typeface="微軟正黑體" panose="020B0604030504040204" pitchFamily="34" charset="-120"/>
              <a:cs typeface="+mn-cs"/>
            </a:rPr>
            <a:t>/</a:t>
          </a:r>
          <a:r>
            <a:rPr lang="zh-TW" altLang="en-US" sz="2400" b="1" dirty="0">
              <a:solidFill>
                <a:sysClr val="windowText" lastClr="000000"/>
              </a:solidFill>
              <a:latin typeface="微軟正黑體" panose="020B0604030504040204" pitchFamily="34" charset="-120"/>
              <a:ea typeface="微軟正黑體" panose="020B0604030504040204" pitchFamily="34" charset="-120"/>
              <a:cs typeface="+mn-cs"/>
            </a:rPr>
            <a:t>統計結果</a:t>
          </a:r>
        </a:p>
      </dgm:t>
    </dgm:pt>
    <dgm:pt modelId="{CD97EB17-C534-4956-97A3-C4FBEACF08B5}" type="parTrans" cxnId="{516F87CB-248D-4C50-9F29-B11AD94E131B}">
      <dgm:prSet/>
      <dgm:spPr/>
      <dgm:t>
        <a:bodyPr/>
        <a:lstStyle/>
        <a:p>
          <a:endParaRPr lang="zh-TW" altLang="en-US" sz="2400"/>
        </a:p>
      </dgm:t>
    </dgm:pt>
    <dgm:pt modelId="{B9FCE4B5-666C-43CA-BF2B-8C87EC9D732A}" type="sibTrans" cxnId="{516F87CB-248D-4C50-9F29-B11AD94E131B}">
      <dgm:prSet/>
      <dgm:spPr/>
      <dgm:t>
        <a:bodyPr/>
        <a:lstStyle/>
        <a:p>
          <a:endParaRPr lang="zh-TW" altLang="en-US" sz="2400"/>
        </a:p>
      </dgm:t>
    </dgm:pt>
    <dgm:pt modelId="{4274A77C-07B5-4669-862F-A4839F977924}">
      <dgm:prSet custT="1"/>
      <dgm:spPr/>
      <dgm:t>
        <a:bodyPr/>
        <a:lstStyle/>
        <a:p>
          <a:r>
            <a:rPr lang="zh-TW" altLang="en-US" sz="2400" b="1" dirty="0">
              <a:solidFill>
                <a:sysClr val="windowText" lastClr="000000"/>
              </a:solidFill>
              <a:latin typeface="微軟正黑體" panose="020B0604030504040204" pitchFamily="34" charset="-120"/>
              <a:ea typeface="微軟正黑體" panose="020B0604030504040204" pitchFamily="34" charset="-120"/>
              <a:cs typeface="+mn-cs"/>
            </a:rPr>
            <a:t>相關</a:t>
          </a:r>
          <a:r>
            <a:rPr lang="en-US" altLang="en-US" sz="2400" b="1" dirty="0">
              <a:solidFill>
                <a:sysClr val="windowText" lastClr="000000"/>
              </a:solidFill>
              <a:latin typeface="微軟正黑體" panose="020B0604030504040204" pitchFamily="34" charset="-120"/>
              <a:ea typeface="微軟正黑體" panose="020B0604030504040204" pitchFamily="34" charset="-120"/>
              <a:cs typeface="+mn-cs"/>
            </a:rPr>
            <a:t>CEDAW</a:t>
          </a:r>
          <a:r>
            <a:rPr lang="zh-TW" altLang="en-US" sz="2400" b="1" dirty="0">
              <a:solidFill>
                <a:sysClr val="windowText" lastClr="000000"/>
              </a:solidFill>
              <a:latin typeface="微軟正黑體" panose="020B0604030504040204" pitchFamily="34" charset="-120"/>
              <a:ea typeface="微軟正黑體" panose="020B0604030504040204" pitchFamily="34" charset="-120"/>
              <a:cs typeface="+mn-cs"/>
            </a:rPr>
            <a:t>條文及一般性建議內容</a:t>
          </a:r>
        </a:p>
      </dgm:t>
    </dgm:pt>
    <dgm:pt modelId="{197E0F6A-A36D-449B-8738-83404F9500A4}" type="parTrans" cxnId="{46414365-762D-4C22-8BFE-A1DC0D3A75CF}">
      <dgm:prSet/>
      <dgm:spPr/>
      <dgm:t>
        <a:bodyPr/>
        <a:lstStyle/>
        <a:p>
          <a:endParaRPr lang="zh-TW" altLang="en-US" sz="2400"/>
        </a:p>
      </dgm:t>
    </dgm:pt>
    <dgm:pt modelId="{3DE0A46F-545E-45E8-8333-55AFF2699F41}" type="sibTrans" cxnId="{46414365-762D-4C22-8BFE-A1DC0D3A75CF}">
      <dgm:prSet/>
      <dgm:spPr/>
      <dgm:t>
        <a:bodyPr/>
        <a:lstStyle/>
        <a:p>
          <a:endParaRPr lang="zh-TW" altLang="en-US" sz="2400"/>
        </a:p>
      </dgm:t>
    </dgm:pt>
    <dgm:pt modelId="{3A0D654C-48A2-4DE7-9774-9FC076989C0D}">
      <dgm:prSet custT="1"/>
      <dgm:spPr/>
      <dgm:t>
        <a:bodyPr/>
        <a:lstStyle/>
        <a:p>
          <a:r>
            <a:rPr lang="zh-TW" altLang="en-US" sz="2400" b="1" dirty="0">
              <a:solidFill>
                <a:sysClr val="windowText" lastClr="000000"/>
              </a:solidFill>
              <a:latin typeface="微軟正黑體" panose="020B0604030504040204" pitchFamily="34" charset="-120"/>
              <a:ea typeface="微軟正黑體" panose="020B0604030504040204" pitchFamily="34" charset="-120"/>
              <a:cs typeface="+mn-cs"/>
            </a:rPr>
            <a:t>如何應用</a:t>
          </a:r>
          <a:r>
            <a:rPr lang="en-US" altLang="en-US" sz="2400" b="1" dirty="0">
              <a:solidFill>
                <a:sysClr val="windowText" lastClr="000000"/>
              </a:solidFill>
              <a:latin typeface="微軟正黑體" panose="020B0604030504040204" pitchFamily="34" charset="-120"/>
              <a:ea typeface="微軟正黑體" panose="020B0604030504040204" pitchFamily="34" charset="-120"/>
              <a:cs typeface="+mn-cs"/>
            </a:rPr>
            <a:t>CEADW</a:t>
          </a:r>
          <a:r>
            <a:rPr lang="zh-TW" altLang="en-US" sz="2400" b="1" dirty="0">
              <a:solidFill>
                <a:sysClr val="windowText" lastClr="000000"/>
              </a:solidFill>
              <a:latin typeface="微軟正黑體" panose="020B0604030504040204" pitchFamily="34" charset="-120"/>
              <a:ea typeface="微軟正黑體" panose="020B0604030504040204" pitchFamily="34" charset="-120"/>
              <a:cs typeface="+mn-cs"/>
            </a:rPr>
            <a:t>保障之權利</a:t>
          </a:r>
        </a:p>
      </dgm:t>
    </dgm:pt>
    <dgm:pt modelId="{861416E7-BFD6-4B21-9D14-03956E48A001}" type="parTrans" cxnId="{2934BB29-299B-44CC-8EFA-84A8251E0BC0}">
      <dgm:prSet/>
      <dgm:spPr/>
      <dgm:t>
        <a:bodyPr/>
        <a:lstStyle/>
        <a:p>
          <a:endParaRPr lang="zh-TW" altLang="en-US" sz="2400"/>
        </a:p>
      </dgm:t>
    </dgm:pt>
    <dgm:pt modelId="{FF737DA2-AAB4-44C6-9D5A-0E00244857F3}" type="sibTrans" cxnId="{2934BB29-299B-44CC-8EFA-84A8251E0BC0}">
      <dgm:prSet/>
      <dgm:spPr/>
      <dgm:t>
        <a:bodyPr/>
        <a:lstStyle/>
        <a:p>
          <a:endParaRPr lang="zh-TW" altLang="en-US" sz="2400"/>
        </a:p>
      </dgm:t>
    </dgm:pt>
    <dgm:pt modelId="{3760C332-9A7A-40F1-BE09-4E5AE8799986}">
      <dgm:prSet custT="1"/>
      <dgm:spPr/>
      <dgm:t>
        <a:bodyPr/>
        <a:lstStyle/>
        <a:p>
          <a:r>
            <a:rPr lang="zh-TW" altLang="en-US" sz="2400" b="1" dirty="0">
              <a:solidFill>
                <a:sysClr val="windowText" lastClr="000000"/>
              </a:solidFill>
              <a:latin typeface="微軟正黑體" panose="020B0604030504040204" pitchFamily="34" charset="-120"/>
              <a:ea typeface="微軟正黑體" panose="020B0604030504040204" pitchFamily="34" charset="-120"/>
              <a:cs typeface="+mn-cs"/>
            </a:rPr>
            <a:t>結語</a:t>
          </a:r>
        </a:p>
      </dgm:t>
    </dgm:pt>
    <dgm:pt modelId="{9DEACB3F-B044-42D3-8513-DA2EC138F2F4}" type="parTrans" cxnId="{315B5B10-92A0-4C79-8E53-0060545AA7DF}">
      <dgm:prSet/>
      <dgm:spPr/>
      <dgm:t>
        <a:bodyPr/>
        <a:lstStyle/>
        <a:p>
          <a:endParaRPr lang="zh-TW" altLang="en-US" sz="2400"/>
        </a:p>
      </dgm:t>
    </dgm:pt>
    <dgm:pt modelId="{37758EE3-AC9E-4909-BDD5-BAC9DF30BB01}" type="sibTrans" cxnId="{315B5B10-92A0-4C79-8E53-0060545AA7DF}">
      <dgm:prSet/>
      <dgm:spPr/>
      <dgm:t>
        <a:bodyPr/>
        <a:lstStyle/>
        <a:p>
          <a:endParaRPr lang="zh-TW" altLang="en-US" sz="2400"/>
        </a:p>
      </dgm:t>
    </dgm:pt>
    <dgm:pt modelId="{97617EB4-9BB3-4380-826D-8A610D685DAD}" type="pres">
      <dgm:prSet presAssocID="{2E809D0A-3379-4AA6-835C-BB6BC4783C9F}" presName="Name0" presStyleCnt="0">
        <dgm:presLayoutVars>
          <dgm:chMax val="7"/>
          <dgm:chPref val="7"/>
          <dgm:dir/>
        </dgm:presLayoutVars>
      </dgm:prSet>
      <dgm:spPr/>
    </dgm:pt>
    <dgm:pt modelId="{D7AD6A98-6E02-4382-B9B6-42E4C62FCAC6}" type="pres">
      <dgm:prSet presAssocID="{2E809D0A-3379-4AA6-835C-BB6BC4783C9F}" presName="Name1" presStyleCnt="0"/>
      <dgm:spPr/>
    </dgm:pt>
    <dgm:pt modelId="{D6FA14C0-91C5-42C8-B782-148724C845C0}" type="pres">
      <dgm:prSet presAssocID="{2E809D0A-3379-4AA6-835C-BB6BC4783C9F}" presName="cycle" presStyleCnt="0"/>
      <dgm:spPr/>
    </dgm:pt>
    <dgm:pt modelId="{F8E0A90F-79AE-42E0-8A28-B7717735F620}" type="pres">
      <dgm:prSet presAssocID="{2E809D0A-3379-4AA6-835C-BB6BC4783C9F}" presName="srcNode" presStyleLbl="node1" presStyleIdx="0" presStyleCnt="6"/>
      <dgm:spPr/>
    </dgm:pt>
    <dgm:pt modelId="{7388F0AE-7882-47DF-B96C-2F0595527C4F}" type="pres">
      <dgm:prSet presAssocID="{2E809D0A-3379-4AA6-835C-BB6BC4783C9F}" presName="conn" presStyleLbl="parChTrans1D2" presStyleIdx="0" presStyleCnt="1"/>
      <dgm:spPr/>
    </dgm:pt>
    <dgm:pt modelId="{70FADBE9-6E06-445A-90C5-7EDF6728BB91}" type="pres">
      <dgm:prSet presAssocID="{2E809D0A-3379-4AA6-835C-BB6BC4783C9F}" presName="extraNode" presStyleLbl="node1" presStyleIdx="0" presStyleCnt="6"/>
      <dgm:spPr/>
    </dgm:pt>
    <dgm:pt modelId="{A06FE12A-8EFC-459A-8396-9F30115ABB4E}" type="pres">
      <dgm:prSet presAssocID="{2E809D0A-3379-4AA6-835C-BB6BC4783C9F}" presName="dstNode" presStyleLbl="node1" presStyleIdx="0" presStyleCnt="6"/>
      <dgm:spPr/>
    </dgm:pt>
    <dgm:pt modelId="{1C892477-511C-4D30-8025-1A9F3FA86DF7}" type="pres">
      <dgm:prSet presAssocID="{20F659AA-97A0-408F-B936-2B7AB0AD1213}" presName="text_1" presStyleLbl="node1" presStyleIdx="0" presStyleCnt="6">
        <dgm:presLayoutVars>
          <dgm:bulletEnabled val="1"/>
        </dgm:presLayoutVars>
      </dgm:prSet>
      <dgm:spPr/>
    </dgm:pt>
    <dgm:pt modelId="{0D236FD7-5F37-448C-B2EF-BC41A05DCBFC}" type="pres">
      <dgm:prSet presAssocID="{20F659AA-97A0-408F-B936-2B7AB0AD1213}" presName="accent_1" presStyleCnt="0"/>
      <dgm:spPr/>
    </dgm:pt>
    <dgm:pt modelId="{D056C9DD-5343-47F1-B696-BBE7B0743655}" type="pres">
      <dgm:prSet presAssocID="{20F659AA-97A0-408F-B936-2B7AB0AD1213}" presName="accentRepeatNode" presStyleLbl="solidFgAcc1" presStyleIdx="0" presStyleCnt="6"/>
      <dgm:spPr>
        <a:xfrm>
          <a:off x="69375" y="234289"/>
          <a:ext cx="781507" cy="781507"/>
        </a:xfrm>
        <a:prstGeom prst="ellipse">
          <a:avLst/>
        </a:prstGeom>
        <a:solidFill>
          <a:sysClr val="window" lastClr="FFFFFF">
            <a:hueOff val="0"/>
            <a:satOff val="0"/>
            <a:lumOff val="0"/>
            <a:alphaOff val="0"/>
          </a:sysClr>
        </a:solidFill>
        <a:ln w="12700" cap="flat" cmpd="sng" algn="ctr">
          <a:solidFill>
            <a:srgbClr val="ED7D31">
              <a:alpha val="90000"/>
              <a:hueOff val="0"/>
              <a:satOff val="0"/>
              <a:lumOff val="0"/>
              <a:alphaOff val="0"/>
            </a:srgbClr>
          </a:solidFill>
          <a:prstDash val="solid"/>
          <a:miter lim="800000"/>
        </a:ln>
        <a:effectLst/>
      </dgm:spPr>
    </dgm:pt>
    <dgm:pt modelId="{62BE5076-2936-43AB-8011-AC103301DBC3}" type="pres">
      <dgm:prSet presAssocID="{0796C7B7-BA57-44D3-A2E4-A792D90BD6C2}" presName="text_2" presStyleLbl="node1" presStyleIdx="1" presStyleCnt="6">
        <dgm:presLayoutVars>
          <dgm:bulletEnabled val="1"/>
        </dgm:presLayoutVars>
      </dgm:prSet>
      <dgm:spPr/>
    </dgm:pt>
    <dgm:pt modelId="{3C94A942-D154-4D9B-9E3B-93708801BC65}" type="pres">
      <dgm:prSet presAssocID="{0796C7B7-BA57-44D3-A2E4-A792D90BD6C2}" presName="accent_2" presStyleCnt="0"/>
      <dgm:spPr/>
    </dgm:pt>
    <dgm:pt modelId="{559F38F2-D7BA-43FA-91AA-DEC5E7098439}" type="pres">
      <dgm:prSet presAssocID="{0796C7B7-BA57-44D3-A2E4-A792D90BD6C2}" presName="accentRepeatNode" presStyleLbl="solidFgAcc1" presStyleIdx="1" presStyleCnt="6"/>
      <dgm:spPr>
        <a:xfrm>
          <a:off x="427819" y="1172260"/>
          <a:ext cx="781507" cy="781507"/>
        </a:xfrm>
        <a:prstGeom prst="ellipse">
          <a:avLst/>
        </a:prstGeom>
        <a:solidFill>
          <a:sysClr val="window" lastClr="FFFFFF">
            <a:hueOff val="0"/>
            <a:satOff val="0"/>
            <a:lumOff val="0"/>
            <a:alphaOff val="0"/>
          </a:sysClr>
        </a:solidFill>
        <a:ln w="12700" cap="flat" cmpd="sng" algn="ctr">
          <a:solidFill>
            <a:srgbClr val="ED7D31">
              <a:alpha val="90000"/>
              <a:hueOff val="0"/>
              <a:satOff val="0"/>
              <a:lumOff val="0"/>
              <a:alphaOff val="-13333"/>
            </a:srgbClr>
          </a:solidFill>
          <a:prstDash val="solid"/>
          <a:miter lim="800000"/>
        </a:ln>
        <a:effectLst/>
      </dgm:spPr>
    </dgm:pt>
    <dgm:pt modelId="{BCB3C204-B4DD-4E30-A8D2-E0E7EE05FF09}" type="pres">
      <dgm:prSet presAssocID="{49CFF21B-40A3-46F5-9516-F228CAF138AB}" presName="text_3" presStyleLbl="node1" presStyleIdx="2" presStyleCnt="6">
        <dgm:presLayoutVars>
          <dgm:bulletEnabled val="1"/>
        </dgm:presLayoutVars>
      </dgm:prSet>
      <dgm:spPr/>
    </dgm:pt>
    <dgm:pt modelId="{65801F74-2827-4439-93F0-E099A6A79EE4}" type="pres">
      <dgm:prSet presAssocID="{49CFF21B-40A3-46F5-9516-F228CAF138AB}" presName="accent_3" presStyleCnt="0"/>
      <dgm:spPr/>
    </dgm:pt>
    <dgm:pt modelId="{E908DBE7-C324-4D2A-AC1E-28E88BFC8997}" type="pres">
      <dgm:prSet presAssocID="{49CFF21B-40A3-46F5-9516-F228CAF138AB}" presName="accentRepeatNode" presStyleLbl="solidFgAcc1" presStyleIdx="2" presStyleCnt="6"/>
      <dgm:spPr/>
    </dgm:pt>
    <dgm:pt modelId="{50AC17A5-C1BE-4D1B-BDB2-BE3414560761}" type="pres">
      <dgm:prSet presAssocID="{4274A77C-07B5-4669-862F-A4839F977924}" presName="text_4" presStyleLbl="node1" presStyleIdx="3" presStyleCnt="6">
        <dgm:presLayoutVars>
          <dgm:bulletEnabled val="1"/>
        </dgm:presLayoutVars>
      </dgm:prSet>
      <dgm:spPr/>
    </dgm:pt>
    <dgm:pt modelId="{EE7E461C-F3C7-4466-8CF7-A0F2651E631F}" type="pres">
      <dgm:prSet presAssocID="{4274A77C-07B5-4669-862F-A4839F977924}" presName="accent_4" presStyleCnt="0"/>
      <dgm:spPr/>
    </dgm:pt>
    <dgm:pt modelId="{7EE4F23C-2564-4E29-A3B8-A4F8B7089D14}" type="pres">
      <dgm:prSet presAssocID="{4274A77C-07B5-4669-862F-A4839F977924}" presName="accentRepeatNode" presStyleLbl="solidFgAcc1" presStyleIdx="3" presStyleCnt="6"/>
      <dgm:spPr/>
    </dgm:pt>
    <dgm:pt modelId="{263564CC-5F71-4B76-99D2-8E4ED0E91EB0}" type="pres">
      <dgm:prSet presAssocID="{3A0D654C-48A2-4DE7-9774-9FC076989C0D}" presName="text_5" presStyleLbl="node1" presStyleIdx="4" presStyleCnt="6">
        <dgm:presLayoutVars>
          <dgm:bulletEnabled val="1"/>
        </dgm:presLayoutVars>
      </dgm:prSet>
      <dgm:spPr/>
    </dgm:pt>
    <dgm:pt modelId="{18AFF046-81C9-49CB-9A19-9D030137C05B}" type="pres">
      <dgm:prSet presAssocID="{3A0D654C-48A2-4DE7-9774-9FC076989C0D}" presName="accent_5" presStyleCnt="0"/>
      <dgm:spPr/>
    </dgm:pt>
    <dgm:pt modelId="{58B21CF6-27BA-4A8F-BF86-D23511B35290}" type="pres">
      <dgm:prSet presAssocID="{3A0D654C-48A2-4DE7-9774-9FC076989C0D}" presName="accentRepeatNode" presStyleLbl="solidFgAcc1" presStyleIdx="4" presStyleCnt="6"/>
      <dgm:spPr/>
    </dgm:pt>
    <dgm:pt modelId="{1B35F05A-BA54-4329-B90F-C9CE28525515}" type="pres">
      <dgm:prSet presAssocID="{3760C332-9A7A-40F1-BE09-4E5AE8799986}" presName="text_6" presStyleLbl="node1" presStyleIdx="5" presStyleCnt="6">
        <dgm:presLayoutVars>
          <dgm:bulletEnabled val="1"/>
        </dgm:presLayoutVars>
      </dgm:prSet>
      <dgm:spPr/>
    </dgm:pt>
    <dgm:pt modelId="{7951EBFB-94F0-46BA-85F0-D378786D7B00}" type="pres">
      <dgm:prSet presAssocID="{3760C332-9A7A-40F1-BE09-4E5AE8799986}" presName="accent_6" presStyleCnt="0"/>
      <dgm:spPr/>
    </dgm:pt>
    <dgm:pt modelId="{28363595-0FAD-4949-9D79-7F90DCEC54E6}" type="pres">
      <dgm:prSet presAssocID="{3760C332-9A7A-40F1-BE09-4E5AE8799986}" presName="accentRepeatNode" presStyleLbl="solidFgAcc1" presStyleIdx="5" presStyleCnt="6"/>
      <dgm:spPr/>
    </dgm:pt>
  </dgm:ptLst>
  <dgm:cxnLst>
    <dgm:cxn modelId="{208DC404-F38D-41F5-A822-1E0E452B25C1}" type="presOf" srcId="{3760C332-9A7A-40F1-BE09-4E5AE8799986}" destId="{1B35F05A-BA54-4329-B90F-C9CE28525515}" srcOrd="0" destOrd="0" presId="urn:microsoft.com/office/officeart/2008/layout/VerticalCurvedList"/>
    <dgm:cxn modelId="{3373460E-B00E-4694-B4A4-E21F8589F57D}" type="presOf" srcId="{20F659AA-97A0-408F-B936-2B7AB0AD1213}" destId="{1C892477-511C-4D30-8025-1A9F3FA86DF7}" srcOrd="0" destOrd="0" presId="urn:microsoft.com/office/officeart/2008/layout/VerticalCurvedList"/>
    <dgm:cxn modelId="{315B5B10-92A0-4C79-8E53-0060545AA7DF}" srcId="{2E809D0A-3379-4AA6-835C-BB6BC4783C9F}" destId="{3760C332-9A7A-40F1-BE09-4E5AE8799986}" srcOrd="5" destOrd="0" parTransId="{9DEACB3F-B044-42D3-8513-DA2EC138F2F4}" sibTransId="{37758EE3-AC9E-4909-BDD5-BAC9DF30BB01}"/>
    <dgm:cxn modelId="{68A10B1D-6AE8-4168-AB69-C1CF587B0CA2}" type="presOf" srcId="{4274A77C-07B5-4669-862F-A4839F977924}" destId="{50AC17A5-C1BE-4D1B-BDB2-BE3414560761}" srcOrd="0" destOrd="0" presId="urn:microsoft.com/office/officeart/2008/layout/VerticalCurvedList"/>
    <dgm:cxn modelId="{2934BB29-299B-44CC-8EFA-84A8251E0BC0}" srcId="{2E809D0A-3379-4AA6-835C-BB6BC4783C9F}" destId="{3A0D654C-48A2-4DE7-9774-9FC076989C0D}" srcOrd="4" destOrd="0" parTransId="{861416E7-BFD6-4B21-9D14-03956E48A001}" sibTransId="{FF737DA2-AAB4-44C6-9D5A-0E00244857F3}"/>
    <dgm:cxn modelId="{46414365-762D-4C22-8BFE-A1DC0D3A75CF}" srcId="{2E809D0A-3379-4AA6-835C-BB6BC4783C9F}" destId="{4274A77C-07B5-4669-862F-A4839F977924}" srcOrd="3" destOrd="0" parTransId="{197E0F6A-A36D-449B-8738-83404F9500A4}" sibTransId="{3DE0A46F-545E-45E8-8333-55AFF2699F41}"/>
    <dgm:cxn modelId="{76ADEC4B-68CC-4FA7-AF7C-959964A716C5}" type="presOf" srcId="{2E809D0A-3379-4AA6-835C-BB6BC4783C9F}" destId="{97617EB4-9BB3-4380-826D-8A610D685DAD}" srcOrd="0" destOrd="0" presId="urn:microsoft.com/office/officeart/2008/layout/VerticalCurvedList"/>
    <dgm:cxn modelId="{273A1B6E-DC07-4E16-9827-C040A1E1F8C8}" type="presOf" srcId="{A3116CEE-0FB3-4459-9523-19C7A037D15A}" destId="{7388F0AE-7882-47DF-B96C-2F0595527C4F}" srcOrd="0" destOrd="0" presId="urn:microsoft.com/office/officeart/2008/layout/VerticalCurvedList"/>
    <dgm:cxn modelId="{EDBF61AF-A369-4F14-8D5E-090E85CC196C}" srcId="{2E809D0A-3379-4AA6-835C-BB6BC4783C9F}" destId="{0796C7B7-BA57-44D3-A2E4-A792D90BD6C2}" srcOrd="1" destOrd="0" parTransId="{92686527-2236-4F2C-9E93-382790832976}" sibTransId="{CDE5D638-9939-4244-AFDF-57E5BA875E7A}"/>
    <dgm:cxn modelId="{2AD974B3-ACA6-4237-9B8F-78F1B4A9AF82}" type="presOf" srcId="{49CFF21B-40A3-46F5-9516-F228CAF138AB}" destId="{BCB3C204-B4DD-4E30-A8D2-E0E7EE05FF09}" srcOrd="0" destOrd="0" presId="urn:microsoft.com/office/officeart/2008/layout/VerticalCurvedList"/>
    <dgm:cxn modelId="{C03EBBC2-E7A8-43F0-91A5-A50386EFD299}" srcId="{2E809D0A-3379-4AA6-835C-BB6BC4783C9F}" destId="{20F659AA-97A0-408F-B936-2B7AB0AD1213}" srcOrd="0" destOrd="0" parTransId="{FB111813-7096-4067-81EB-FFFB4A71F66D}" sibTransId="{A3116CEE-0FB3-4459-9523-19C7A037D15A}"/>
    <dgm:cxn modelId="{7D6340C8-4772-495F-B8AD-C700624A3B93}" type="presOf" srcId="{0796C7B7-BA57-44D3-A2E4-A792D90BD6C2}" destId="{62BE5076-2936-43AB-8011-AC103301DBC3}" srcOrd="0" destOrd="0" presId="urn:microsoft.com/office/officeart/2008/layout/VerticalCurvedList"/>
    <dgm:cxn modelId="{516F87CB-248D-4C50-9F29-B11AD94E131B}" srcId="{2E809D0A-3379-4AA6-835C-BB6BC4783C9F}" destId="{49CFF21B-40A3-46F5-9516-F228CAF138AB}" srcOrd="2" destOrd="0" parTransId="{CD97EB17-C534-4956-97A3-C4FBEACF08B5}" sibTransId="{B9FCE4B5-666C-43CA-BF2B-8C87EC9D732A}"/>
    <dgm:cxn modelId="{9FA4C6DE-EA21-4D98-A6D5-B16135CEE21D}" type="presOf" srcId="{3A0D654C-48A2-4DE7-9774-9FC076989C0D}" destId="{263564CC-5F71-4B76-99D2-8E4ED0E91EB0}" srcOrd="0" destOrd="0" presId="urn:microsoft.com/office/officeart/2008/layout/VerticalCurvedList"/>
    <dgm:cxn modelId="{CBE92949-A74E-4C6A-B328-32C2C7B75952}" type="presParOf" srcId="{97617EB4-9BB3-4380-826D-8A610D685DAD}" destId="{D7AD6A98-6E02-4382-B9B6-42E4C62FCAC6}" srcOrd="0" destOrd="0" presId="urn:microsoft.com/office/officeart/2008/layout/VerticalCurvedList"/>
    <dgm:cxn modelId="{8140F562-0474-4958-BBB3-B480F9EBDBCF}" type="presParOf" srcId="{D7AD6A98-6E02-4382-B9B6-42E4C62FCAC6}" destId="{D6FA14C0-91C5-42C8-B782-148724C845C0}" srcOrd="0" destOrd="0" presId="urn:microsoft.com/office/officeart/2008/layout/VerticalCurvedList"/>
    <dgm:cxn modelId="{592F87BA-4617-4A87-920B-1BC1B39FA77A}" type="presParOf" srcId="{D6FA14C0-91C5-42C8-B782-148724C845C0}" destId="{F8E0A90F-79AE-42E0-8A28-B7717735F620}" srcOrd="0" destOrd="0" presId="urn:microsoft.com/office/officeart/2008/layout/VerticalCurvedList"/>
    <dgm:cxn modelId="{10879286-776B-49C5-8DAF-A83E0C3E08D2}" type="presParOf" srcId="{D6FA14C0-91C5-42C8-B782-148724C845C0}" destId="{7388F0AE-7882-47DF-B96C-2F0595527C4F}" srcOrd="1" destOrd="0" presId="urn:microsoft.com/office/officeart/2008/layout/VerticalCurvedList"/>
    <dgm:cxn modelId="{B814B5F4-69B0-497A-870E-EBD541B5BA83}" type="presParOf" srcId="{D6FA14C0-91C5-42C8-B782-148724C845C0}" destId="{70FADBE9-6E06-445A-90C5-7EDF6728BB91}" srcOrd="2" destOrd="0" presId="urn:microsoft.com/office/officeart/2008/layout/VerticalCurvedList"/>
    <dgm:cxn modelId="{4576DF56-268A-4199-94F4-F2EEC1906515}" type="presParOf" srcId="{D6FA14C0-91C5-42C8-B782-148724C845C0}" destId="{A06FE12A-8EFC-459A-8396-9F30115ABB4E}" srcOrd="3" destOrd="0" presId="urn:microsoft.com/office/officeart/2008/layout/VerticalCurvedList"/>
    <dgm:cxn modelId="{B54C5E6B-232D-46DF-B283-723B79168085}" type="presParOf" srcId="{D7AD6A98-6E02-4382-B9B6-42E4C62FCAC6}" destId="{1C892477-511C-4D30-8025-1A9F3FA86DF7}" srcOrd="1" destOrd="0" presId="urn:microsoft.com/office/officeart/2008/layout/VerticalCurvedList"/>
    <dgm:cxn modelId="{37CB0A76-0337-492B-9ABD-D20800850F8D}" type="presParOf" srcId="{D7AD6A98-6E02-4382-B9B6-42E4C62FCAC6}" destId="{0D236FD7-5F37-448C-B2EF-BC41A05DCBFC}" srcOrd="2" destOrd="0" presId="urn:microsoft.com/office/officeart/2008/layout/VerticalCurvedList"/>
    <dgm:cxn modelId="{19F07866-078D-492F-A0EA-1CFD14367ED9}" type="presParOf" srcId="{0D236FD7-5F37-448C-B2EF-BC41A05DCBFC}" destId="{D056C9DD-5343-47F1-B696-BBE7B0743655}" srcOrd="0" destOrd="0" presId="urn:microsoft.com/office/officeart/2008/layout/VerticalCurvedList"/>
    <dgm:cxn modelId="{6F8C421D-EE6D-4122-B4BD-586C8A87CB3E}" type="presParOf" srcId="{D7AD6A98-6E02-4382-B9B6-42E4C62FCAC6}" destId="{62BE5076-2936-43AB-8011-AC103301DBC3}" srcOrd="3" destOrd="0" presId="urn:microsoft.com/office/officeart/2008/layout/VerticalCurvedList"/>
    <dgm:cxn modelId="{3237C998-C1AC-4443-9772-D7F99E2F2F3A}" type="presParOf" srcId="{D7AD6A98-6E02-4382-B9B6-42E4C62FCAC6}" destId="{3C94A942-D154-4D9B-9E3B-93708801BC65}" srcOrd="4" destOrd="0" presId="urn:microsoft.com/office/officeart/2008/layout/VerticalCurvedList"/>
    <dgm:cxn modelId="{7D3711D8-B4E7-4AC1-BDDA-EB897F13B188}" type="presParOf" srcId="{3C94A942-D154-4D9B-9E3B-93708801BC65}" destId="{559F38F2-D7BA-43FA-91AA-DEC5E7098439}" srcOrd="0" destOrd="0" presId="urn:microsoft.com/office/officeart/2008/layout/VerticalCurvedList"/>
    <dgm:cxn modelId="{F14A27DA-8983-4044-9A97-57738584FFF6}" type="presParOf" srcId="{D7AD6A98-6E02-4382-B9B6-42E4C62FCAC6}" destId="{BCB3C204-B4DD-4E30-A8D2-E0E7EE05FF09}" srcOrd="5" destOrd="0" presId="urn:microsoft.com/office/officeart/2008/layout/VerticalCurvedList"/>
    <dgm:cxn modelId="{0CCF8560-A1D1-4134-A114-BFB7645CFDC4}" type="presParOf" srcId="{D7AD6A98-6E02-4382-B9B6-42E4C62FCAC6}" destId="{65801F74-2827-4439-93F0-E099A6A79EE4}" srcOrd="6" destOrd="0" presId="urn:microsoft.com/office/officeart/2008/layout/VerticalCurvedList"/>
    <dgm:cxn modelId="{55047D71-A117-4F07-B3A8-EFD8BAF9A3BF}" type="presParOf" srcId="{65801F74-2827-4439-93F0-E099A6A79EE4}" destId="{E908DBE7-C324-4D2A-AC1E-28E88BFC8997}" srcOrd="0" destOrd="0" presId="urn:microsoft.com/office/officeart/2008/layout/VerticalCurvedList"/>
    <dgm:cxn modelId="{A56EA5FD-B031-45E0-8ABD-A250B022B2DC}" type="presParOf" srcId="{D7AD6A98-6E02-4382-B9B6-42E4C62FCAC6}" destId="{50AC17A5-C1BE-4D1B-BDB2-BE3414560761}" srcOrd="7" destOrd="0" presId="urn:microsoft.com/office/officeart/2008/layout/VerticalCurvedList"/>
    <dgm:cxn modelId="{0B3D9B15-ECC8-4DF7-97C8-FA0208247405}" type="presParOf" srcId="{D7AD6A98-6E02-4382-B9B6-42E4C62FCAC6}" destId="{EE7E461C-F3C7-4466-8CF7-A0F2651E631F}" srcOrd="8" destOrd="0" presId="urn:microsoft.com/office/officeart/2008/layout/VerticalCurvedList"/>
    <dgm:cxn modelId="{21C7C5C9-4896-4F22-8BA6-C61872CACB71}" type="presParOf" srcId="{EE7E461C-F3C7-4466-8CF7-A0F2651E631F}" destId="{7EE4F23C-2564-4E29-A3B8-A4F8B7089D14}" srcOrd="0" destOrd="0" presId="urn:microsoft.com/office/officeart/2008/layout/VerticalCurvedList"/>
    <dgm:cxn modelId="{F026810E-B905-4A92-BA6E-6B9EB82110D6}" type="presParOf" srcId="{D7AD6A98-6E02-4382-B9B6-42E4C62FCAC6}" destId="{263564CC-5F71-4B76-99D2-8E4ED0E91EB0}" srcOrd="9" destOrd="0" presId="urn:microsoft.com/office/officeart/2008/layout/VerticalCurvedList"/>
    <dgm:cxn modelId="{09DA724E-CED6-4578-B91E-1188240233F0}" type="presParOf" srcId="{D7AD6A98-6E02-4382-B9B6-42E4C62FCAC6}" destId="{18AFF046-81C9-49CB-9A19-9D030137C05B}" srcOrd="10" destOrd="0" presId="urn:microsoft.com/office/officeart/2008/layout/VerticalCurvedList"/>
    <dgm:cxn modelId="{B7ABA6BC-C31D-4647-BFB4-AEE5871698BD}" type="presParOf" srcId="{18AFF046-81C9-49CB-9A19-9D030137C05B}" destId="{58B21CF6-27BA-4A8F-BF86-D23511B35290}" srcOrd="0" destOrd="0" presId="urn:microsoft.com/office/officeart/2008/layout/VerticalCurvedList"/>
    <dgm:cxn modelId="{179E584B-9C84-4533-8A37-FCF9F3213907}" type="presParOf" srcId="{D7AD6A98-6E02-4382-B9B6-42E4C62FCAC6}" destId="{1B35F05A-BA54-4329-B90F-C9CE28525515}" srcOrd="11" destOrd="0" presId="urn:microsoft.com/office/officeart/2008/layout/VerticalCurvedList"/>
    <dgm:cxn modelId="{B7F63C66-B7D9-4D98-A824-5D99202AFC0D}" type="presParOf" srcId="{D7AD6A98-6E02-4382-B9B6-42E4C62FCAC6}" destId="{7951EBFB-94F0-46BA-85F0-D378786D7B00}" srcOrd="12" destOrd="0" presId="urn:microsoft.com/office/officeart/2008/layout/VerticalCurvedList"/>
    <dgm:cxn modelId="{5E8A720C-6F7F-4EAA-A4F7-E0A43A1893CA}" type="presParOf" srcId="{7951EBFB-94F0-46BA-85F0-D378786D7B00}" destId="{28363595-0FAD-4949-9D79-7F90DCEC54E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88F0AE-7882-47DF-B96C-2F0595527C4F}">
      <dsp:nvSpPr>
        <dsp:cNvPr id="0" name=""/>
        <dsp:cNvSpPr/>
      </dsp:nvSpPr>
      <dsp:spPr>
        <a:xfrm>
          <a:off x="-5424156" y="-830562"/>
          <a:ext cx="6458583" cy="6458583"/>
        </a:xfrm>
        <a:prstGeom prst="blockArc">
          <a:avLst>
            <a:gd name="adj1" fmla="val 18900000"/>
            <a:gd name="adj2" fmla="val 2700000"/>
            <a:gd name="adj3" fmla="val 395"/>
          </a:avLst>
        </a:prstGeom>
        <a:noFill/>
        <a:ln w="12700" cap="flat" cmpd="sng" algn="ctr">
          <a:solidFill>
            <a:srgbClr val="ED7D31">
              <a:tint val="9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C892477-511C-4D30-8025-1A9F3FA86DF7}">
      <dsp:nvSpPr>
        <dsp:cNvPr id="0" name=""/>
        <dsp:cNvSpPr/>
      </dsp:nvSpPr>
      <dsp:spPr>
        <a:xfrm>
          <a:off x="385629" y="252634"/>
          <a:ext cx="8035517" cy="505076"/>
        </a:xfrm>
        <a:prstGeom prst="rect">
          <a:avLst/>
        </a:prstGeom>
        <a:solidFill>
          <a:srgbClr val="ED7D31">
            <a:alpha val="9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904" tIns="60960" rIns="60960" bIns="60960" numCol="1" spcCol="1270" anchor="ctr" anchorCtr="0">
          <a:noAutofit/>
        </a:bodyPr>
        <a:lstStyle/>
        <a:p>
          <a:pPr marL="0" lvl="0" indent="0" algn="l" defTabSz="1066800">
            <a:lnSpc>
              <a:spcPct val="90000"/>
            </a:lnSpc>
            <a:spcBef>
              <a:spcPct val="0"/>
            </a:spcBef>
            <a:spcAft>
              <a:spcPct val="35000"/>
            </a:spcAft>
            <a:buNone/>
          </a:pPr>
          <a:r>
            <a:rPr lang="zh-TW" altLang="en-US" sz="2400" b="1" kern="1200" dirty="0">
              <a:solidFill>
                <a:sysClr val="windowText" lastClr="000000"/>
              </a:solidFill>
              <a:latin typeface="微軟正黑體" panose="020B0604030504040204" pitchFamily="34" charset="-120"/>
              <a:ea typeface="微軟正黑體" panose="020B0604030504040204" pitchFamily="34" charset="-120"/>
              <a:cs typeface="+mn-cs"/>
            </a:rPr>
            <a:t>前言</a:t>
          </a:r>
        </a:p>
      </dsp:txBody>
      <dsp:txXfrm>
        <a:off x="385629" y="252634"/>
        <a:ext cx="8035517" cy="505076"/>
      </dsp:txXfrm>
    </dsp:sp>
    <dsp:sp modelId="{D056C9DD-5343-47F1-B696-BBE7B0743655}">
      <dsp:nvSpPr>
        <dsp:cNvPr id="0" name=""/>
        <dsp:cNvSpPr/>
      </dsp:nvSpPr>
      <dsp:spPr>
        <a:xfrm>
          <a:off x="69956" y="189499"/>
          <a:ext cx="631345" cy="631345"/>
        </a:xfrm>
        <a:prstGeom prst="ellipse">
          <a:avLst/>
        </a:prstGeom>
        <a:solidFill>
          <a:sysClr val="window" lastClr="FFFFFF">
            <a:hueOff val="0"/>
            <a:satOff val="0"/>
            <a:lumOff val="0"/>
            <a:alphaOff val="0"/>
          </a:sysClr>
        </a:solidFill>
        <a:ln w="12700" cap="flat" cmpd="sng" algn="ctr">
          <a:solidFill>
            <a:srgbClr val="ED7D31">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62BE5076-2936-43AB-8011-AC103301DBC3}">
      <dsp:nvSpPr>
        <dsp:cNvPr id="0" name=""/>
        <dsp:cNvSpPr/>
      </dsp:nvSpPr>
      <dsp:spPr>
        <a:xfrm>
          <a:off x="801089" y="1010152"/>
          <a:ext cx="7620057" cy="505076"/>
        </a:xfrm>
        <a:prstGeom prst="rect">
          <a:avLst/>
        </a:prstGeom>
        <a:solidFill>
          <a:srgbClr val="ED7D31">
            <a:alpha val="90000"/>
            <a:hueOff val="0"/>
            <a:satOff val="0"/>
            <a:lumOff val="0"/>
            <a:alphaOff val="-13333"/>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904" tIns="60960" rIns="60960" bIns="60960" numCol="1" spcCol="1270" anchor="ctr" anchorCtr="0">
          <a:noAutofit/>
        </a:bodyPr>
        <a:lstStyle/>
        <a:p>
          <a:pPr marL="0" lvl="0" indent="0" algn="l" defTabSz="1066800">
            <a:lnSpc>
              <a:spcPct val="90000"/>
            </a:lnSpc>
            <a:spcBef>
              <a:spcPct val="0"/>
            </a:spcBef>
            <a:spcAft>
              <a:spcPct val="35000"/>
            </a:spcAft>
            <a:buNone/>
          </a:pPr>
          <a:r>
            <a:rPr lang="zh-TW" altLang="en-US" sz="2400" b="1" kern="1200" dirty="0">
              <a:solidFill>
                <a:sysClr val="windowText" lastClr="000000"/>
              </a:solidFill>
              <a:latin typeface="微軟正黑體" panose="020B0604030504040204" pitchFamily="34" charset="-120"/>
              <a:ea typeface="微軟正黑體" panose="020B0604030504040204" pitchFamily="34" charset="-120"/>
              <a:cs typeface="+mn-cs"/>
            </a:rPr>
            <a:t>案例內容</a:t>
          </a:r>
        </a:p>
      </dsp:txBody>
      <dsp:txXfrm>
        <a:off x="801089" y="1010152"/>
        <a:ext cx="7620057" cy="505076"/>
      </dsp:txXfrm>
    </dsp:sp>
    <dsp:sp modelId="{559F38F2-D7BA-43FA-91AA-DEC5E7098439}">
      <dsp:nvSpPr>
        <dsp:cNvPr id="0" name=""/>
        <dsp:cNvSpPr/>
      </dsp:nvSpPr>
      <dsp:spPr>
        <a:xfrm>
          <a:off x="485416" y="947018"/>
          <a:ext cx="631345" cy="631345"/>
        </a:xfrm>
        <a:prstGeom prst="ellipse">
          <a:avLst/>
        </a:prstGeom>
        <a:solidFill>
          <a:sysClr val="window" lastClr="FFFFFF">
            <a:hueOff val="0"/>
            <a:satOff val="0"/>
            <a:lumOff val="0"/>
            <a:alphaOff val="0"/>
          </a:sysClr>
        </a:solidFill>
        <a:ln w="12700" cap="flat" cmpd="sng" algn="ctr">
          <a:solidFill>
            <a:srgbClr val="ED7D31">
              <a:alpha val="90000"/>
              <a:hueOff val="0"/>
              <a:satOff val="0"/>
              <a:lumOff val="0"/>
              <a:alphaOff val="-13333"/>
            </a:srgbClr>
          </a:solidFill>
          <a:prstDash val="solid"/>
          <a:miter lim="800000"/>
        </a:ln>
        <a:effectLst/>
      </dsp:spPr>
      <dsp:style>
        <a:lnRef idx="2">
          <a:scrgbClr r="0" g="0" b="0"/>
        </a:lnRef>
        <a:fillRef idx="1">
          <a:scrgbClr r="0" g="0" b="0"/>
        </a:fillRef>
        <a:effectRef idx="0">
          <a:scrgbClr r="0" g="0" b="0"/>
        </a:effectRef>
        <a:fontRef idx="minor"/>
      </dsp:style>
    </dsp:sp>
    <dsp:sp modelId="{BCB3C204-B4DD-4E30-A8D2-E0E7EE05FF09}">
      <dsp:nvSpPr>
        <dsp:cNvPr id="0" name=""/>
        <dsp:cNvSpPr/>
      </dsp:nvSpPr>
      <dsp:spPr>
        <a:xfrm>
          <a:off x="991068" y="1767671"/>
          <a:ext cx="7430078" cy="505076"/>
        </a:xfrm>
        <a:prstGeom prst="rect">
          <a:avLst/>
        </a:prstGeom>
        <a:solidFill>
          <a:schemeClr val="accent2">
            <a:alpha val="90000"/>
            <a:hueOff val="0"/>
            <a:satOff val="0"/>
            <a:lumOff val="0"/>
            <a:alphaOff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904" tIns="60960" rIns="60960" bIns="60960" numCol="1" spcCol="1270" anchor="ctr" anchorCtr="0">
          <a:noAutofit/>
        </a:bodyPr>
        <a:lstStyle/>
        <a:p>
          <a:pPr marL="0" lvl="0" indent="0" algn="l" defTabSz="1066800">
            <a:lnSpc>
              <a:spcPct val="90000"/>
            </a:lnSpc>
            <a:spcBef>
              <a:spcPct val="0"/>
            </a:spcBef>
            <a:spcAft>
              <a:spcPct val="35000"/>
            </a:spcAft>
            <a:buNone/>
          </a:pPr>
          <a:r>
            <a:rPr lang="zh-TW" altLang="en-US" sz="2400" b="1" kern="1200" dirty="0">
              <a:solidFill>
                <a:sysClr val="windowText" lastClr="000000"/>
              </a:solidFill>
              <a:latin typeface="微軟正黑體" panose="020B0604030504040204" pitchFamily="34" charset="-120"/>
              <a:ea typeface="微軟正黑體" panose="020B0604030504040204" pitchFamily="34" charset="-120"/>
              <a:cs typeface="+mn-cs"/>
            </a:rPr>
            <a:t>現行法規</a:t>
          </a:r>
          <a:r>
            <a:rPr lang="en-US" altLang="en-US" sz="2400" b="1" kern="1200" dirty="0">
              <a:solidFill>
                <a:sysClr val="windowText" lastClr="000000"/>
              </a:solidFill>
              <a:latin typeface="微軟正黑體" panose="020B0604030504040204" pitchFamily="34" charset="-120"/>
              <a:ea typeface="微軟正黑體" panose="020B0604030504040204" pitchFamily="34" charset="-120"/>
              <a:cs typeface="+mn-cs"/>
            </a:rPr>
            <a:t>/</a:t>
          </a:r>
          <a:r>
            <a:rPr lang="zh-TW" altLang="en-US" sz="2400" b="1" kern="1200" dirty="0">
              <a:solidFill>
                <a:sysClr val="windowText" lastClr="000000"/>
              </a:solidFill>
              <a:latin typeface="微軟正黑體" panose="020B0604030504040204" pitchFamily="34" charset="-120"/>
              <a:ea typeface="微軟正黑體" panose="020B0604030504040204" pitchFamily="34" charset="-120"/>
              <a:cs typeface="+mn-cs"/>
            </a:rPr>
            <a:t>措施</a:t>
          </a:r>
          <a:r>
            <a:rPr lang="en-US" altLang="en-US" sz="2400" b="1" kern="1200" dirty="0">
              <a:solidFill>
                <a:sysClr val="windowText" lastClr="000000"/>
              </a:solidFill>
              <a:latin typeface="微軟正黑體" panose="020B0604030504040204" pitchFamily="34" charset="-120"/>
              <a:ea typeface="微軟正黑體" panose="020B0604030504040204" pitchFamily="34" charset="-120"/>
              <a:cs typeface="+mn-cs"/>
            </a:rPr>
            <a:t>/</a:t>
          </a:r>
          <a:r>
            <a:rPr lang="zh-TW" altLang="en-US" sz="2400" b="1" kern="1200" dirty="0">
              <a:solidFill>
                <a:sysClr val="windowText" lastClr="000000"/>
              </a:solidFill>
              <a:latin typeface="微軟正黑體" panose="020B0604030504040204" pitchFamily="34" charset="-120"/>
              <a:ea typeface="微軟正黑體" panose="020B0604030504040204" pitchFamily="34" charset="-120"/>
              <a:cs typeface="+mn-cs"/>
            </a:rPr>
            <a:t>統計結果</a:t>
          </a:r>
        </a:p>
      </dsp:txBody>
      <dsp:txXfrm>
        <a:off x="991068" y="1767671"/>
        <a:ext cx="7430078" cy="505076"/>
      </dsp:txXfrm>
    </dsp:sp>
    <dsp:sp modelId="{E908DBE7-C324-4D2A-AC1E-28E88BFC8997}">
      <dsp:nvSpPr>
        <dsp:cNvPr id="0" name=""/>
        <dsp:cNvSpPr/>
      </dsp:nvSpPr>
      <dsp:spPr>
        <a:xfrm>
          <a:off x="675395" y="1704536"/>
          <a:ext cx="631345" cy="631345"/>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16000"/>
            </a:schemeClr>
          </a:solidFill>
          <a:prstDash val="solid"/>
          <a:miter lim="800000"/>
        </a:ln>
        <a:effectLst/>
      </dsp:spPr>
      <dsp:style>
        <a:lnRef idx="2">
          <a:scrgbClr r="0" g="0" b="0"/>
        </a:lnRef>
        <a:fillRef idx="1">
          <a:scrgbClr r="0" g="0" b="0"/>
        </a:fillRef>
        <a:effectRef idx="0">
          <a:scrgbClr r="0" g="0" b="0"/>
        </a:effectRef>
        <a:fontRef idx="minor"/>
      </dsp:style>
    </dsp:sp>
    <dsp:sp modelId="{50AC17A5-C1BE-4D1B-BDB2-BE3414560761}">
      <dsp:nvSpPr>
        <dsp:cNvPr id="0" name=""/>
        <dsp:cNvSpPr/>
      </dsp:nvSpPr>
      <dsp:spPr>
        <a:xfrm>
          <a:off x="991068" y="2524710"/>
          <a:ext cx="7430078" cy="505076"/>
        </a:xfrm>
        <a:prstGeom prst="rect">
          <a:avLst/>
        </a:prstGeom>
        <a:solidFill>
          <a:schemeClr val="accent2">
            <a:alpha val="90000"/>
            <a:hueOff val="0"/>
            <a:satOff val="0"/>
            <a:lumOff val="0"/>
            <a:alphaOff val="-24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904" tIns="60960" rIns="60960" bIns="60960" numCol="1" spcCol="1270" anchor="ctr" anchorCtr="0">
          <a:noAutofit/>
        </a:bodyPr>
        <a:lstStyle/>
        <a:p>
          <a:pPr marL="0" lvl="0" indent="0" algn="l" defTabSz="1066800">
            <a:lnSpc>
              <a:spcPct val="90000"/>
            </a:lnSpc>
            <a:spcBef>
              <a:spcPct val="0"/>
            </a:spcBef>
            <a:spcAft>
              <a:spcPct val="35000"/>
            </a:spcAft>
            <a:buNone/>
          </a:pPr>
          <a:r>
            <a:rPr lang="zh-TW" altLang="en-US" sz="2400" b="1" kern="1200" dirty="0">
              <a:solidFill>
                <a:sysClr val="windowText" lastClr="000000"/>
              </a:solidFill>
              <a:latin typeface="微軟正黑體" panose="020B0604030504040204" pitchFamily="34" charset="-120"/>
              <a:ea typeface="微軟正黑體" panose="020B0604030504040204" pitchFamily="34" charset="-120"/>
              <a:cs typeface="+mn-cs"/>
            </a:rPr>
            <a:t>相關</a:t>
          </a:r>
          <a:r>
            <a:rPr lang="en-US" altLang="en-US" sz="2400" b="1" kern="1200" dirty="0">
              <a:solidFill>
                <a:sysClr val="windowText" lastClr="000000"/>
              </a:solidFill>
              <a:latin typeface="微軟正黑體" panose="020B0604030504040204" pitchFamily="34" charset="-120"/>
              <a:ea typeface="微軟正黑體" panose="020B0604030504040204" pitchFamily="34" charset="-120"/>
              <a:cs typeface="+mn-cs"/>
            </a:rPr>
            <a:t>CEDAW</a:t>
          </a:r>
          <a:r>
            <a:rPr lang="zh-TW" altLang="en-US" sz="2400" b="1" kern="1200" dirty="0">
              <a:solidFill>
                <a:sysClr val="windowText" lastClr="000000"/>
              </a:solidFill>
              <a:latin typeface="微軟正黑體" panose="020B0604030504040204" pitchFamily="34" charset="-120"/>
              <a:ea typeface="微軟正黑體" panose="020B0604030504040204" pitchFamily="34" charset="-120"/>
              <a:cs typeface="+mn-cs"/>
            </a:rPr>
            <a:t>條文及一般性建議內容</a:t>
          </a:r>
        </a:p>
      </dsp:txBody>
      <dsp:txXfrm>
        <a:off x="991068" y="2524710"/>
        <a:ext cx="7430078" cy="505076"/>
      </dsp:txXfrm>
    </dsp:sp>
    <dsp:sp modelId="{7EE4F23C-2564-4E29-A3B8-A4F8B7089D14}">
      <dsp:nvSpPr>
        <dsp:cNvPr id="0" name=""/>
        <dsp:cNvSpPr/>
      </dsp:nvSpPr>
      <dsp:spPr>
        <a:xfrm>
          <a:off x="675395" y="2461575"/>
          <a:ext cx="631345" cy="631345"/>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24000"/>
            </a:schemeClr>
          </a:solidFill>
          <a:prstDash val="solid"/>
          <a:miter lim="800000"/>
        </a:ln>
        <a:effectLst/>
      </dsp:spPr>
      <dsp:style>
        <a:lnRef idx="2">
          <a:scrgbClr r="0" g="0" b="0"/>
        </a:lnRef>
        <a:fillRef idx="1">
          <a:scrgbClr r="0" g="0" b="0"/>
        </a:fillRef>
        <a:effectRef idx="0">
          <a:scrgbClr r="0" g="0" b="0"/>
        </a:effectRef>
        <a:fontRef idx="minor"/>
      </dsp:style>
    </dsp:sp>
    <dsp:sp modelId="{263564CC-5F71-4B76-99D2-8E4ED0E91EB0}">
      <dsp:nvSpPr>
        <dsp:cNvPr id="0" name=""/>
        <dsp:cNvSpPr/>
      </dsp:nvSpPr>
      <dsp:spPr>
        <a:xfrm>
          <a:off x="801089" y="3282228"/>
          <a:ext cx="7620057" cy="505076"/>
        </a:xfrm>
        <a:prstGeom prst="rect">
          <a:avLst/>
        </a:prstGeom>
        <a:solidFill>
          <a:schemeClr val="accent2">
            <a:alpha val="90000"/>
            <a:hueOff val="0"/>
            <a:satOff val="0"/>
            <a:lumOff val="0"/>
            <a:alphaOff val="-3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904" tIns="60960" rIns="60960" bIns="60960" numCol="1" spcCol="1270" anchor="ctr" anchorCtr="0">
          <a:noAutofit/>
        </a:bodyPr>
        <a:lstStyle/>
        <a:p>
          <a:pPr marL="0" lvl="0" indent="0" algn="l" defTabSz="1066800">
            <a:lnSpc>
              <a:spcPct val="90000"/>
            </a:lnSpc>
            <a:spcBef>
              <a:spcPct val="0"/>
            </a:spcBef>
            <a:spcAft>
              <a:spcPct val="35000"/>
            </a:spcAft>
            <a:buNone/>
          </a:pPr>
          <a:r>
            <a:rPr lang="zh-TW" altLang="en-US" sz="2400" b="1" kern="1200" dirty="0">
              <a:solidFill>
                <a:sysClr val="windowText" lastClr="000000"/>
              </a:solidFill>
              <a:latin typeface="微軟正黑體" panose="020B0604030504040204" pitchFamily="34" charset="-120"/>
              <a:ea typeface="微軟正黑體" panose="020B0604030504040204" pitchFamily="34" charset="-120"/>
              <a:cs typeface="+mn-cs"/>
            </a:rPr>
            <a:t>如何應用</a:t>
          </a:r>
          <a:r>
            <a:rPr lang="en-US" altLang="en-US" sz="2400" b="1" kern="1200" dirty="0">
              <a:solidFill>
                <a:sysClr val="windowText" lastClr="000000"/>
              </a:solidFill>
              <a:latin typeface="微軟正黑體" panose="020B0604030504040204" pitchFamily="34" charset="-120"/>
              <a:ea typeface="微軟正黑體" panose="020B0604030504040204" pitchFamily="34" charset="-120"/>
              <a:cs typeface="+mn-cs"/>
            </a:rPr>
            <a:t>CEADW</a:t>
          </a:r>
          <a:r>
            <a:rPr lang="zh-TW" altLang="en-US" sz="2400" b="1" kern="1200" dirty="0">
              <a:solidFill>
                <a:sysClr val="windowText" lastClr="000000"/>
              </a:solidFill>
              <a:latin typeface="微軟正黑體" panose="020B0604030504040204" pitchFamily="34" charset="-120"/>
              <a:ea typeface="微軟正黑體" panose="020B0604030504040204" pitchFamily="34" charset="-120"/>
              <a:cs typeface="+mn-cs"/>
            </a:rPr>
            <a:t>保障之權利</a:t>
          </a:r>
        </a:p>
      </dsp:txBody>
      <dsp:txXfrm>
        <a:off x="801089" y="3282228"/>
        <a:ext cx="7620057" cy="505076"/>
      </dsp:txXfrm>
    </dsp:sp>
    <dsp:sp modelId="{58B21CF6-27BA-4A8F-BF86-D23511B35290}">
      <dsp:nvSpPr>
        <dsp:cNvPr id="0" name=""/>
        <dsp:cNvSpPr/>
      </dsp:nvSpPr>
      <dsp:spPr>
        <a:xfrm>
          <a:off x="485416" y="3219094"/>
          <a:ext cx="631345" cy="631345"/>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32000"/>
            </a:schemeClr>
          </a:solidFill>
          <a:prstDash val="solid"/>
          <a:miter lim="800000"/>
        </a:ln>
        <a:effectLst/>
      </dsp:spPr>
      <dsp:style>
        <a:lnRef idx="2">
          <a:scrgbClr r="0" g="0" b="0"/>
        </a:lnRef>
        <a:fillRef idx="1">
          <a:scrgbClr r="0" g="0" b="0"/>
        </a:fillRef>
        <a:effectRef idx="0">
          <a:scrgbClr r="0" g="0" b="0"/>
        </a:effectRef>
        <a:fontRef idx="minor"/>
      </dsp:style>
    </dsp:sp>
    <dsp:sp modelId="{1B35F05A-BA54-4329-B90F-C9CE28525515}">
      <dsp:nvSpPr>
        <dsp:cNvPr id="0" name=""/>
        <dsp:cNvSpPr/>
      </dsp:nvSpPr>
      <dsp:spPr>
        <a:xfrm>
          <a:off x="385629" y="4039747"/>
          <a:ext cx="8035517" cy="505076"/>
        </a:xfrm>
        <a:prstGeom prst="rect">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904" tIns="60960" rIns="60960" bIns="60960" numCol="1" spcCol="1270" anchor="ctr" anchorCtr="0">
          <a:noAutofit/>
        </a:bodyPr>
        <a:lstStyle/>
        <a:p>
          <a:pPr marL="0" lvl="0" indent="0" algn="l" defTabSz="1066800">
            <a:lnSpc>
              <a:spcPct val="90000"/>
            </a:lnSpc>
            <a:spcBef>
              <a:spcPct val="0"/>
            </a:spcBef>
            <a:spcAft>
              <a:spcPct val="35000"/>
            </a:spcAft>
            <a:buNone/>
          </a:pPr>
          <a:r>
            <a:rPr lang="zh-TW" altLang="en-US" sz="2400" b="1" kern="1200" dirty="0">
              <a:solidFill>
                <a:sysClr val="windowText" lastClr="000000"/>
              </a:solidFill>
              <a:latin typeface="微軟正黑體" panose="020B0604030504040204" pitchFamily="34" charset="-120"/>
              <a:ea typeface="微軟正黑體" panose="020B0604030504040204" pitchFamily="34" charset="-120"/>
              <a:cs typeface="+mn-cs"/>
            </a:rPr>
            <a:t>結語</a:t>
          </a:r>
        </a:p>
      </dsp:txBody>
      <dsp:txXfrm>
        <a:off x="385629" y="4039747"/>
        <a:ext cx="8035517" cy="505076"/>
      </dsp:txXfrm>
    </dsp:sp>
    <dsp:sp modelId="{28363595-0FAD-4949-9D79-7F90DCEC54E6}">
      <dsp:nvSpPr>
        <dsp:cNvPr id="0" name=""/>
        <dsp:cNvSpPr/>
      </dsp:nvSpPr>
      <dsp:spPr>
        <a:xfrm>
          <a:off x="69956" y="3976612"/>
          <a:ext cx="631345" cy="631345"/>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0.41335</cdr:x>
      <cdr:y>0.39774</cdr:y>
    </cdr:from>
    <cdr:to>
      <cdr:x>0.59198</cdr:x>
      <cdr:y>0.59998</cdr:y>
    </cdr:to>
    <cdr:sp macro="" textlink="">
      <cdr:nvSpPr>
        <cdr:cNvPr id="2" name="文本框 1"/>
        <cdr:cNvSpPr txBox="1"/>
      </cdr:nvSpPr>
      <cdr:spPr>
        <a:xfrm xmlns:a="http://schemas.openxmlformats.org/drawingml/2006/main">
          <a:off x="2782957" y="1785217"/>
          <a:ext cx="1202634" cy="9077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zh-CN" alt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5DABC54-F2A4-42B0-BF2F-E2FA12ADC3BC}" type="datetimeFigureOut">
              <a:rPr lang="zh-TW" altLang="en-US" smtClean="0"/>
              <a:t>2025/2/3</a:t>
            </a:fld>
            <a:endParaRPr lang="zh-TW" altLang="en-US"/>
          </a:p>
        </p:txBody>
      </p:sp>
      <p:sp>
        <p:nvSpPr>
          <p:cNvPr id="4" name="投影片圖像版面配置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E8E3B1F-9D5E-4766-8BE4-775C570F0621}" type="slidenum">
              <a:rPr lang="zh-TW" altLang="en-US" smtClean="0"/>
              <a:t>‹#›</a:t>
            </a:fld>
            <a:endParaRPr lang="zh-TW" altLang="en-US"/>
          </a:p>
        </p:txBody>
      </p:sp>
    </p:spTree>
    <p:extLst>
      <p:ext uri="{BB962C8B-B14F-4D97-AF65-F5344CB8AC3E}">
        <p14:creationId xmlns:p14="http://schemas.microsoft.com/office/powerpoint/2010/main" val="2844065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0B7E3601-0968-40C8-AB6E-2AFBD052AB4C}" type="datetime1">
              <a:rPr lang="zh-TW" altLang="en-US" smtClean="0"/>
              <a:t>2025/2/3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658493-E90B-46EF-9B8B-6586800F29BE}" type="slidenum">
              <a:rPr lang="zh-TW" altLang="en-US" smtClean="0"/>
              <a:t>‹#›</a:t>
            </a:fld>
            <a:endParaRPr lang="zh-TW" altLang="en-US"/>
          </a:p>
        </p:txBody>
      </p:sp>
    </p:spTree>
    <p:extLst>
      <p:ext uri="{BB962C8B-B14F-4D97-AF65-F5344CB8AC3E}">
        <p14:creationId xmlns:p14="http://schemas.microsoft.com/office/powerpoint/2010/main" val="200013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1A86245E-A981-4D15-B941-BE481B68C618}" type="datetime1">
              <a:rPr lang="zh-TW" altLang="en-US" smtClean="0"/>
              <a:t>2025/2/3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658493-E90B-46EF-9B8B-6586800F29BE}" type="slidenum">
              <a:rPr lang="zh-TW" altLang="en-US" smtClean="0"/>
              <a:t>‹#›</a:t>
            </a:fld>
            <a:endParaRPr lang="zh-TW" altLang="en-US"/>
          </a:p>
        </p:txBody>
      </p:sp>
    </p:spTree>
    <p:extLst>
      <p:ext uri="{BB962C8B-B14F-4D97-AF65-F5344CB8AC3E}">
        <p14:creationId xmlns:p14="http://schemas.microsoft.com/office/powerpoint/2010/main" val="2735933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68DC8250-7E21-41E1-92E8-53287AB224B5}" type="datetime1">
              <a:rPr lang="zh-TW" altLang="en-US" smtClean="0"/>
              <a:t>2025/2/3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658493-E90B-46EF-9B8B-6586800F29BE}" type="slidenum">
              <a:rPr lang="zh-TW" altLang="en-US" smtClean="0"/>
              <a:t>‹#›</a:t>
            </a:fld>
            <a:endParaRPr lang="zh-TW" altLang="en-US"/>
          </a:p>
        </p:txBody>
      </p:sp>
    </p:spTree>
    <p:extLst>
      <p:ext uri="{BB962C8B-B14F-4D97-AF65-F5344CB8AC3E}">
        <p14:creationId xmlns:p14="http://schemas.microsoft.com/office/powerpoint/2010/main" val="1575626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94CAA65-3F48-49D1-B558-38F06686892C}" type="datetime1">
              <a:rPr lang="zh-TW" altLang="en-US" smtClean="0"/>
              <a:t>2025/2/3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658493-E90B-46EF-9B8B-6586800F29BE}" type="slidenum">
              <a:rPr lang="zh-TW" altLang="en-US" smtClean="0"/>
              <a:t>‹#›</a:t>
            </a:fld>
            <a:endParaRPr lang="zh-TW" altLang="en-US"/>
          </a:p>
        </p:txBody>
      </p:sp>
    </p:spTree>
    <p:extLst>
      <p:ext uri="{BB962C8B-B14F-4D97-AF65-F5344CB8AC3E}">
        <p14:creationId xmlns:p14="http://schemas.microsoft.com/office/powerpoint/2010/main" val="1614499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fld id="{9265639D-B8E4-448C-825F-A29C08EC5C84}" type="datetime1">
              <a:rPr lang="zh-TW" altLang="en-US" smtClean="0"/>
              <a:t>2025/2/3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658493-E90B-46EF-9B8B-6586800F29BE}" type="slidenum">
              <a:rPr lang="zh-TW" altLang="en-US" smtClean="0"/>
              <a:t>‹#›</a:t>
            </a:fld>
            <a:endParaRPr lang="zh-TW" altLang="en-US"/>
          </a:p>
        </p:txBody>
      </p:sp>
    </p:spTree>
    <p:extLst>
      <p:ext uri="{BB962C8B-B14F-4D97-AF65-F5344CB8AC3E}">
        <p14:creationId xmlns:p14="http://schemas.microsoft.com/office/powerpoint/2010/main" val="3927069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F1C544D9-A90B-432F-9D9F-16B3E3735AA4}" type="datetime1">
              <a:rPr lang="zh-TW" altLang="en-US" smtClean="0"/>
              <a:t>2025/2/3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658493-E90B-46EF-9B8B-6586800F29BE}" type="slidenum">
              <a:rPr lang="zh-TW" altLang="en-US" smtClean="0"/>
              <a:t>‹#›</a:t>
            </a:fld>
            <a:endParaRPr lang="zh-TW" altLang="en-US"/>
          </a:p>
        </p:txBody>
      </p:sp>
    </p:spTree>
    <p:extLst>
      <p:ext uri="{BB962C8B-B14F-4D97-AF65-F5344CB8AC3E}">
        <p14:creationId xmlns:p14="http://schemas.microsoft.com/office/powerpoint/2010/main" val="2282357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3114DB30-B858-45A2-9EA6-D66FAB848CA1}" type="datetime1">
              <a:rPr lang="zh-TW" altLang="en-US" smtClean="0"/>
              <a:t>2025/2/3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658493-E90B-46EF-9B8B-6586800F29BE}" type="slidenum">
              <a:rPr lang="zh-TW" altLang="en-US" smtClean="0"/>
              <a:t>‹#›</a:t>
            </a:fld>
            <a:endParaRPr lang="zh-TW" altLang="en-US"/>
          </a:p>
        </p:txBody>
      </p:sp>
    </p:spTree>
    <p:extLst>
      <p:ext uri="{BB962C8B-B14F-4D97-AF65-F5344CB8AC3E}">
        <p14:creationId xmlns:p14="http://schemas.microsoft.com/office/powerpoint/2010/main" val="3510402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221D3BFB-5FAF-4A3F-9FD9-9FD18AC37A97}" type="datetime1">
              <a:rPr lang="zh-TW" altLang="en-US" smtClean="0"/>
              <a:t>2025/2/3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658493-E90B-46EF-9B8B-6586800F29BE}" type="slidenum">
              <a:rPr lang="zh-TW" altLang="en-US" smtClean="0"/>
              <a:t>‹#›</a:t>
            </a:fld>
            <a:endParaRPr lang="zh-TW" altLang="en-US"/>
          </a:p>
        </p:txBody>
      </p:sp>
    </p:spTree>
    <p:extLst>
      <p:ext uri="{BB962C8B-B14F-4D97-AF65-F5344CB8AC3E}">
        <p14:creationId xmlns:p14="http://schemas.microsoft.com/office/powerpoint/2010/main" val="3215996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FB692B62-7A2D-43DA-981A-0839981B0682}" type="datetime1">
              <a:rPr lang="zh-TW" altLang="en-US" smtClean="0"/>
              <a:t>2025/2/3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a:xfrm>
            <a:off x="9448800" y="0"/>
            <a:ext cx="2743200" cy="365125"/>
          </a:xfrm>
        </p:spPr>
        <p:txBody>
          <a:bodyPr/>
          <a:lstStyle/>
          <a:p>
            <a:fld id="{73658493-E90B-46EF-9B8B-6586800F29BE}" type="slidenum">
              <a:rPr lang="zh-TW" altLang="en-US" smtClean="0"/>
              <a:t>‹#›</a:t>
            </a:fld>
            <a:endParaRPr lang="zh-TW" altLang="en-US"/>
          </a:p>
        </p:txBody>
      </p:sp>
    </p:spTree>
    <p:extLst>
      <p:ext uri="{BB962C8B-B14F-4D97-AF65-F5344CB8AC3E}">
        <p14:creationId xmlns:p14="http://schemas.microsoft.com/office/powerpoint/2010/main" val="41689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54F3551A-C6C1-431A-AC14-F04AA47368C3}" type="datetime1">
              <a:rPr lang="zh-TW" altLang="en-US" smtClean="0"/>
              <a:t>2025/2/3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658493-E90B-46EF-9B8B-6586800F29BE}" type="slidenum">
              <a:rPr lang="zh-TW" altLang="en-US" smtClean="0"/>
              <a:t>‹#›</a:t>
            </a:fld>
            <a:endParaRPr lang="zh-TW" altLang="en-US"/>
          </a:p>
        </p:txBody>
      </p:sp>
    </p:spTree>
    <p:extLst>
      <p:ext uri="{BB962C8B-B14F-4D97-AF65-F5344CB8AC3E}">
        <p14:creationId xmlns:p14="http://schemas.microsoft.com/office/powerpoint/2010/main" val="1552875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9D268CF0-6F69-45EA-A37A-21C0DABA3410}" type="datetime1">
              <a:rPr lang="zh-TW" altLang="en-US" smtClean="0"/>
              <a:t>2025/2/3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658493-E90B-46EF-9B8B-6586800F29BE}" type="slidenum">
              <a:rPr lang="zh-TW" altLang="en-US" smtClean="0"/>
              <a:t>‹#›</a:t>
            </a:fld>
            <a:endParaRPr lang="zh-TW" altLang="en-US"/>
          </a:p>
        </p:txBody>
      </p:sp>
    </p:spTree>
    <p:extLst>
      <p:ext uri="{BB962C8B-B14F-4D97-AF65-F5344CB8AC3E}">
        <p14:creationId xmlns:p14="http://schemas.microsoft.com/office/powerpoint/2010/main" val="3441376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8D2655-0515-47E5-B136-2E5C8A125574}" type="datetime1">
              <a:rPr lang="zh-TW" altLang="en-US" smtClean="0"/>
              <a:t>2025/2/3</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9448800" y="6468303"/>
            <a:ext cx="2743200" cy="365125"/>
          </a:xfrm>
          <a:prstGeom prst="rect">
            <a:avLst/>
          </a:prstGeom>
        </p:spPr>
        <p:txBody>
          <a:bodyPr vert="horz" lIns="91440" tIns="45720" rIns="91440" bIns="45720" rtlCol="0" anchor="ctr"/>
          <a:lstStyle>
            <a:lvl1pPr algn="r">
              <a:defRPr sz="1800">
                <a:solidFill>
                  <a:schemeClr val="tx1">
                    <a:tint val="75000"/>
                  </a:schemeClr>
                </a:solidFill>
                <a:latin typeface="Arial Black" panose="020B0A04020102020204" pitchFamily="34" charset="0"/>
              </a:defRPr>
            </a:lvl1pPr>
          </a:lstStyle>
          <a:p>
            <a:fld id="{73658493-E90B-46EF-9B8B-6586800F29BE}" type="slidenum">
              <a:rPr lang="zh-TW" altLang="en-US" smtClean="0"/>
              <a:pPr/>
              <a:t>‹#›</a:t>
            </a:fld>
            <a:endParaRPr lang="zh-TW" altLang="en-US"/>
          </a:p>
        </p:txBody>
      </p:sp>
    </p:spTree>
    <p:extLst>
      <p:ext uri="{BB962C8B-B14F-4D97-AF65-F5344CB8AC3E}">
        <p14:creationId xmlns:p14="http://schemas.microsoft.com/office/powerpoint/2010/main" val="3067758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24.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tags" Target="../tags/tag19.xml"/><Relationship Id="rId13" Type="http://schemas.microsoft.com/office/2007/relationships/hdphoto" Target="../media/hdphoto1.wdp"/><Relationship Id="rId18" Type="http://schemas.openxmlformats.org/officeDocument/2006/relationships/image" Target="../media/image33.png"/><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image" Target="../media/image28.png"/><Relationship Id="rId17" Type="http://schemas.openxmlformats.org/officeDocument/2006/relationships/image" Target="../media/image32.png"/><Relationship Id="rId2" Type="http://schemas.openxmlformats.org/officeDocument/2006/relationships/tags" Target="../tags/tag13.xml"/><Relationship Id="rId16" Type="http://schemas.openxmlformats.org/officeDocument/2006/relationships/image" Target="../media/image31.png"/><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image" Target="../media/image27.png"/><Relationship Id="rId5" Type="http://schemas.openxmlformats.org/officeDocument/2006/relationships/tags" Target="../tags/tag16.xml"/><Relationship Id="rId15" Type="http://schemas.openxmlformats.org/officeDocument/2006/relationships/image" Target="../media/image30.png"/><Relationship Id="rId10" Type="http://schemas.openxmlformats.org/officeDocument/2006/relationships/image" Target="../media/image26.jpg"/><Relationship Id="rId19" Type="http://schemas.openxmlformats.org/officeDocument/2006/relationships/image" Target="../media/image34.png"/><Relationship Id="rId4" Type="http://schemas.openxmlformats.org/officeDocument/2006/relationships/tags" Target="../tags/tag15.xml"/><Relationship Id="rId9" Type="http://schemas.openxmlformats.org/officeDocument/2006/relationships/slideLayout" Target="../slideLayouts/slideLayout7.xml"/><Relationship Id="rId1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7.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9387954" y="6454550"/>
            <a:ext cx="2743200" cy="365125"/>
          </a:xfrm>
        </p:spPr>
        <p:txBody>
          <a:bodyPr/>
          <a:lstStyle/>
          <a:p>
            <a:fld id="{73658493-E90B-46EF-9B8B-6586800F29BE}" type="slidenum">
              <a:rPr lang="zh-TW" altLang="en-US" smtClean="0"/>
              <a:t>1</a:t>
            </a:fld>
            <a:endParaRPr lang="zh-TW" altLang="en-US"/>
          </a:p>
        </p:txBody>
      </p:sp>
      <p:grpSp>
        <p:nvGrpSpPr>
          <p:cNvPr id="7" name="群組 6"/>
          <p:cNvGrpSpPr/>
          <p:nvPr/>
        </p:nvGrpSpPr>
        <p:grpSpPr>
          <a:xfrm>
            <a:off x="-15305" y="0"/>
            <a:ext cx="12207305" cy="6911809"/>
            <a:chOff x="-15305" y="0"/>
            <a:chExt cx="12207305" cy="6911809"/>
          </a:xfrm>
        </p:grpSpPr>
        <p:sp>
          <p:nvSpPr>
            <p:cNvPr id="4" name="矩形 3"/>
            <p:cNvSpPr/>
            <p:nvPr/>
          </p:nvSpPr>
          <p:spPr>
            <a:xfrm>
              <a:off x="0" y="0"/>
              <a:ext cx="12192000" cy="6858000"/>
            </a:xfrm>
            <a:prstGeom prst="rect">
              <a:avLst/>
            </a:prstGeom>
            <a:solidFill>
              <a:srgbClr val="FFFB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 name="圖片 4"/>
            <p:cNvPicPr>
              <a:picLocks noChangeAspect="1"/>
            </p:cNvPicPr>
            <p:nvPr/>
          </p:nvPicPr>
          <p:blipFill>
            <a:blip r:embed="rId2"/>
            <a:stretch>
              <a:fillRect/>
            </a:stretch>
          </p:blipFill>
          <p:spPr>
            <a:xfrm>
              <a:off x="-15305" y="4059936"/>
              <a:ext cx="12207305" cy="2851873"/>
            </a:xfrm>
            <a:prstGeom prst="rect">
              <a:avLst/>
            </a:prstGeom>
            <a:solidFill>
              <a:srgbClr val="FFFBF6"/>
            </a:solidFill>
          </p:spPr>
        </p:pic>
        <p:sp>
          <p:nvSpPr>
            <p:cNvPr id="6" name="矩形 5"/>
            <p:cNvSpPr/>
            <p:nvPr/>
          </p:nvSpPr>
          <p:spPr>
            <a:xfrm>
              <a:off x="6473952" y="3913632"/>
              <a:ext cx="3200400" cy="310896"/>
            </a:xfrm>
            <a:prstGeom prst="rect">
              <a:avLst/>
            </a:prstGeom>
            <a:solidFill>
              <a:srgbClr val="FFFB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9" name="圖片 8"/>
          <p:cNvPicPr>
            <a:picLocks noChangeAspect="1"/>
          </p:cNvPicPr>
          <p:nvPr/>
        </p:nvPicPr>
        <p:blipFill rotWithShape="1">
          <a:blip r:embed="rId3" cstate="print">
            <a:extLst>
              <a:ext uri="{28A0092B-C50C-407E-A947-70E740481C1C}">
                <a14:useLocalDpi xmlns:a14="http://schemas.microsoft.com/office/drawing/2010/main" val="0"/>
              </a:ext>
            </a:extLst>
          </a:blip>
          <a:srcRect b="19563"/>
          <a:stretch/>
        </p:blipFill>
        <p:spPr>
          <a:xfrm>
            <a:off x="6088347" y="3727574"/>
            <a:ext cx="2054140" cy="1652281"/>
          </a:xfrm>
          <a:prstGeom prst="rect">
            <a:avLst/>
          </a:prstGeom>
        </p:spPr>
      </p:pic>
      <p:grpSp>
        <p:nvGrpSpPr>
          <p:cNvPr id="11" name="群組 10"/>
          <p:cNvGrpSpPr/>
          <p:nvPr/>
        </p:nvGrpSpPr>
        <p:grpSpPr>
          <a:xfrm>
            <a:off x="3291102" y="4586673"/>
            <a:ext cx="7741048" cy="2298014"/>
            <a:chOff x="8255271" y="1327903"/>
            <a:chExt cx="7502105" cy="2227081"/>
          </a:xfrm>
        </p:grpSpPr>
        <p:pic>
          <p:nvPicPr>
            <p:cNvPr id="12" name="圖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9703" y="2439129"/>
              <a:ext cx="1007282" cy="1011156"/>
            </a:xfrm>
            <a:prstGeom prst="rect">
              <a:avLst/>
            </a:prstGeom>
          </p:spPr>
        </p:pic>
        <p:pic>
          <p:nvPicPr>
            <p:cNvPr id="13" name="圖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93513" y="2439129"/>
              <a:ext cx="1115855" cy="1115855"/>
            </a:xfrm>
            <a:prstGeom prst="rect">
              <a:avLst/>
            </a:prstGeom>
          </p:spPr>
        </p:pic>
        <p:pic>
          <p:nvPicPr>
            <p:cNvPr id="14" name="圖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55271" y="2588561"/>
              <a:ext cx="699134" cy="877344"/>
            </a:xfrm>
            <a:prstGeom prst="rect">
              <a:avLst/>
            </a:prstGeom>
          </p:spPr>
        </p:pic>
        <p:pic>
          <p:nvPicPr>
            <p:cNvPr id="15" name="圖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908005" y="2528207"/>
              <a:ext cx="533482" cy="937698"/>
            </a:xfrm>
            <a:prstGeom prst="rect">
              <a:avLst/>
            </a:prstGeom>
          </p:spPr>
        </p:pic>
        <p:pic>
          <p:nvPicPr>
            <p:cNvPr id="16" name="圖片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103400" y="1327903"/>
              <a:ext cx="653976" cy="900501"/>
            </a:xfrm>
            <a:prstGeom prst="rect">
              <a:avLst/>
            </a:prstGeom>
          </p:spPr>
        </p:pic>
      </p:grpSp>
      <p:pic>
        <p:nvPicPr>
          <p:cNvPr id="17" name="圖片 16"/>
          <p:cNvPicPr>
            <a:picLocks noChangeAspect="1"/>
          </p:cNvPicPr>
          <p:nvPr/>
        </p:nvPicPr>
        <p:blipFill>
          <a:blip r:embed="rId9">
            <a:clrChange>
              <a:clrFrom>
                <a:srgbClr val="FEFEFE"/>
              </a:clrFrom>
              <a:clrTo>
                <a:srgbClr val="FEFEFE">
                  <a:alpha val="0"/>
                </a:srgbClr>
              </a:clrTo>
            </a:clrChange>
          </a:blip>
          <a:stretch>
            <a:fillRect/>
          </a:stretch>
        </p:blipFill>
        <p:spPr>
          <a:xfrm>
            <a:off x="1787753" y="3500447"/>
            <a:ext cx="2168551" cy="967904"/>
          </a:xfrm>
          <a:prstGeom prst="rect">
            <a:avLst/>
          </a:prstGeom>
        </p:spPr>
      </p:pic>
      <p:sp>
        <p:nvSpPr>
          <p:cNvPr id="10" name="CustomShape 3"/>
          <p:cNvSpPr/>
          <p:nvPr/>
        </p:nvSpPr>
        <p:spPr>
          <a:xfrm>
            <a:off x="5738355" y="453426"/>
            <a:ext cx="5771520" cy="219455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10000"/>
              </a:lnSpc>
              <a:spcBef>
                <a:spcPts val="1001"/>
              </a:spcBef>
            </a:pPr>
            <a:r>
              <a:rPr lang="zh-TW" altLang="en-US" sz="4800" b="1" spc="-1" dirty="0">
                <a:solidFill>
                  <a:schemeClr val="accent2">
                    <a:lumMod val="50000"/>
                  </a:schemeClr>
                </a:solidFill>
                <a:latin typeface="微軟正黑體"/>
                <a:ea typeface="微軟正黑體"/>
              </a:rPr>
              <a:t>「</a:t>
            </a:r>
            <a:r>
              <a:rPr lang="zh-TW" altLang="zh-TW" sz="4800" b="1" spc="-1" dirty="0">
                <a:solidFill>
                  <a:schemeClr val="accent2">
                    <a:lumMod val="50000"/>
                  </a:schemeClr>
                </a:solidFill>
                <a:latin typeface="微軟正黑體"/>
                <a:ea typeface="微軟正黑體"/>
              </a:rPr>
              <a:t>自在老、輕鬆顧」</a:t>
            </a:r>
            <a:endParaRPr lang="en-US" altLang="zh-TW" sz="4800" b="1" spc="-1" dirty="0">
              <a:solidFill>
                <a:schemeClr val="accent2">
                  <a:lumMod val="50000"/>
                </a:schemeClr>
              </a:solidFill>
              <a:latin typeface="微軟正黑體"/>
              <a:ea typeface="微軟正黑體"/>
            </a:endParaRPr>
          </a:p>
          <a:p>
            <a:pPr algn="ctr">
              <a:lnSpc>
                <a:spcPct val="110000"/>
              </a:lnSpc>
              <a:spcBef>
                <a:spcPts val="1001"/>
              </a:spcBef>
            </a:pPr>
            <a:r>
              <a:rPr lang="zh-TW" altLang="zh-TW" sz="4800" b="1" spc="-1" dirty="0">
                <a:solidFill>
                  <a:schemeClr val="accent2">
                    <a:lumMod val="50000"/>
                  </a:schemeClr>
                </a:solidFill>
                <a:latin typeface="微軟正黑體"/>
                <a:ea typeface="微軟正黑體"/>
              </a:rPr>
              <a:t>全齡無障礙</a:t>
            </a:r>
            <a:endParaRPr lang="en-US" altLang="zh-TW" sz="4800" b="1" spc="-1" dirty="0">
              <a:solidFill>
                <a:schemeClr val="accent2">
                  <a:lumMod val="50000"/>
                </a:schemeClr>
              </a:solidFill>
              <a:latin typeface="微軟正黑體"/>
              <a:ea typeface="微軟正黑體"/>
            </a:endParaRPr>
          </a:p>
          <a:p>
            <a:pPr algn="ctr">
              <a:spcBef>
                <a:spcPts val="1001"/>
              </a:spcBef>
            </a:pPr>
            <a:r>
              <a:rPr lang="zh-TW" altLang="zh-TW" sz="4800" b="1" spc="-1" dirty="0">
                <a:solidFill>
                  <a:schemeClr val="accent2">
                    <a:lumMod val="50000"/>
                  </a:schemeClr>
                </a:solidFill>
                <a:latin typeface="微軟正黑體"/>
                <a:ea typeface="微軟正黑體"/>
              </a:rPr>
              <a:t>觀光遊樂園區服務</a:t>
            </a:r>
            <a:endParaRPr lang="en-US" sz="4800" b="1" spc="-1" dirty="0">
              <a:solidFill>
                <a:schemeClr val="accent2">
                  <a:lumMod val="50000"/>
                </a:schemeClr>
              </a:solidFill>
              <a:latin typeface="微軟正黑體"/>
              <a:ea typeface="微軟正黑體"/>
            </a:endParaRPr>
          </a:p>
        </p:txBody>
      </p:sp>
      <p:pic>
        <p:nvPicPr>
          <p:cNvPr id="8" name="圖片 7">
            <a:extLst>
              <a:ext uri="{FF2B5EF4-FFF2-40B4-BE49-F238E27FC236}">
                <a16:creationId xmlns:a16="http://schemas.microsoft.com/office/drawing/2014/main" id="{45C45813-AEE7-49A0-AB38-A01E2325A32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377" y="244492"/>
            <a:ext cx="4437199" cy="967903"/>
          </a:xfrm>
          <a:prstGeom prst="rect">
            <a:avLst/>
          </a:prstGeom>
        </p:spPr>
      </p:pic>
    </p:spTree>
    <p:extLst>
      <p:ext uri="{BB962C8B-B14F-4D97-AF65-F5344CB8AC3E}">
        <p14:creationId xmlns:p14="http://schemas.microsoft.com/office/powerpoint/2010/main" val="2556298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群組 13"/>
          <p:cNvGrpSpPr/>
          <p:nvPr/>
        </p:nvGrpSpPr>
        <p:grpSpPr>
          <a:xfrm>
            <a:off x="1943100" y="1388185"/>
            <a:ext cx="9144001" cy="4898315"/>
            <a:chOff x="632063" y="1521535"/>
            <a:chExt cx="5101317" cy="3868712"/>
          </a:xfrm>
        </p:grpSpPr>
        <p:sp>
          <p:nvSpPr>
            <p:cNvPr id="10" name="手繪多邊形 9"/>
            <p:cNvSpPr/>
            <p:nvPr/>
          </p:nvSpPr>
          <p:spPr>
            <a:xfrm>
              <a:off x="632063" y="1521535"/>
              <a:ext cx="5101316" cy="693178"/>
            </a:xfrm>
            <a:custGeom>
              <a:avLst/>
              <a:gdLst>
                <a:gd name="connsiteX0" fmla="*/ 0 w 4568042"/>
                <a:gd name="connsiteY0" fmla="*/ 0 h 829258"/>
                <a:gd name="connsiteX1" fmla="*/ 4568042 w 4568042"/>
                <a:gd name="connsiteY1" fmla="*/ 0 h 829258"/>
                <a:gd name="connsiteX2" fmla="*/ 4568042 w 4568042"/>
                <a:gd name="connsiteY2" fmla="*/ 829258 h 829258"/>
                <a:gd name="connsiteX3" fmla="*/ 0 w 4568042"/>
                <a:gd name="connsiteY3" fmla="*/ 829258 h 829258"/>
                <a:gd name="connsiteX4" fmla="*/ 0 w 4568042"/>
                <a:gd name="connsiteY4" fmla="*/ 0 h 829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8042" h="829258">
                  <a:moveTo>
                    <a:pt x="0" y="0"/>
                  </a:moveTo>
                  <a:lnTo>
                    <a:pt x="4568042" y="0"/>
                  </a:lnTo>
                  <a:lnTo>
                    <a:pt x="4568042" y="829258"/>
                  </a:lnTo>
                  <a:lnTo>
                    <a:pt x="0" y="82925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algn="ctr" defTabSz="1244600">
                <a:lnSpc>
                  <a:spcPct val="90000"/>
                </a:lnSpc>
                <a:spcBef>
                  <a:spcPct val="0"/>
                </a:spcBef>
                <a:spcAft>
                  <a:spcPct val="35000"/>
                </a:spcAft>
              </a:pPr>
              <a:r>
                <a:rPr lang="en-US" altLang="zh-TW" sz="3200" b="1" dirty="0">
                  <a:latin typeface="微軟正黑體" panose="020B0604030504040204" pitchFamily="34" charset="-120"/>
                  <a:ea typeface="微軟正黑體" panose="020B0604030504040204" pitchFamily="34" charset="-120"/>
                </a:rPr>
                <a:t>《 CEDAW 》</a:t>
              </a:r>
              <a:r>
                <a:rPr lang="zh-TW" altLang="en-US" sz="3200" b="1" dirty="0">
                  <a:latin typeface="微軟正黑體" panose="020B0604030504040204" pitchFamily="34" charset="-120"/>
                  <a:ea typeface="微軟正黑體" panose="020B0604030504040204" pitchFamily="34" charset="-120"/>
                </a:rPr>
                <a:t>一般性建議第</a:t>
              </a:r>
              <a:r>
                <a:rPr lang="en-US" altLang="zh-TW" sz="3200" b="1" dirty="0">
                  <a:latin typeface="微軟正黑體" panose="020B0604030504040204" pitchFamily="34" charset="-120"/>
                  <a:ea typeface="微軟正黑體" panose="020B0604030504040204" pitchFamily="34" charset="-120"/>
                </a:rPr>
                <a:t>25</a:t>
              </a:r>
              <a:r>
                <a:rPr lang="zh-TW" altLang="en-US" sz="3200" b="1" dirty="0">
                  <a:latin typeface="微軟正黑體" panose="020B0604030504040204" pitchFamily="34" charset="-120"/>
                  <a:ea typeface="微軟正黑體" panose="020B0604030504040204" pitchFamily="34" charset="-120"/>
                </a:rPr>
                <a:t>號</a:t>
              </a:r>
              <a:r>
                <a:rPr lang="en-US" altLang="zh-TW" sz="3200" b="1" dirty="0">
                  <a:latin typeface="微軟正黑體" panose="020B0604030504040204" pitchFamily="34" charset="-120"/>
                  <a:ea typeface="微軟正黑體" panose="020B0604030504040204" pitchFamily="34" charset="-120"/>
                </a:rPr>
                <a:t>(</a:t>
              </a:r>
              <a:r>
                <a:rPr lang="zh-TW" altLang="en-US" sz="3200" b="1" dirty="0">
                  <a:latin typeface="微軟正黑體" panose="020B0604030504040204" pitchFamily="34" charset="-120"/>
                  <a:ea typeface="微軟正黑體" panose="020B0604030504040204" pitchFamily="34" charset="-120"/>
                </a:rPr>
                <a:t>節錄</a:t>
              </a:r>
              <a:r>
                <a:rPr lang="en-US" altLang="zh-TW" sz="3200" b="1" dirty="0">
                  <a:latin typeface="微軟正黑體" panose="020B0604030504040204" pitchFamily="34" charset="-120"/>
                  <a:ea typeface="微軟正黑體" panose="020B0604030504040204" pitchFamily="34" charset="-120"/>
                </a:rPr>
                <a:t>) </a:t>
              </a:r>
              <a:endParaRPr lang="zh-TW" altLang="en-US" sz="3200" b="1" dirty="0">
                <a:latin typeface="微軟正黑體" panose="020B0604030504040204" pitchFamily="34" charset="-120"/>
                <a:ea typeface="微軟正黑體" panose="020B0604030504040204" pitchFamily="34" charset="-120"/>
              </a:endParaRPr>
            </a:p>
          </p:txBody>
        </p:sp>
        <p:sp>
          <p:nvSpPr>
            <p:cNvPr id="11" name="手繪多邊形 10"/>
            <p:cNvSpPr/>
            <p:nvPr/>
          </p:nvSpPr>
          <p:spPr>
            <a:xfrm>
              <a:off x="632064" y="2231167"/>
              <a:ext cx="5101316" cy="3159080"/>
            </a:xfrm>
            <a:custGeom>
              <a:avLst/>
              <a:gdLst>
                <a:gd name="connsiteX0" fmla="*/ 0 w 4568042"/>
                <a:gd name="connsiteY0" fmla="*/ 0 h 3516607"/>
                <a:gd name="connsiteX1" fmla="*/ 4568042 w 4568042"/>
                <a:gd name="connsiteY1" fmla="*/ 0 h 3516607"/>
                <a:gd name="connsiteX2" fmla="*/ 4568042 w 4568042"/>
                <a:gd name="connsiteY2" fmla="*/ 3516607 h 3516607"/>
                <a:gd name="connsiteX3" fmla="*/ 0 w 4568042"/>
                <a:gd name="connsiteY3" fmla="*/ 3516607 h 3516607"/>
                <a:gd name="connsiteX4" fmla="*/ 0 w 4568042"/>
                <a:gd name="connsiteY4" fmla="*/ 0 h 351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8042" h="3516607">
                  <a:moveTo>
                    <a:pt x="0" y="0"/>
                  </a:moveTo>
                  <a:lnTo>
                    <a:pt x="4568042" y="0"/>
                  </a:lnTo>
                  <a:lnTo>
                    <a:pt x="4568042" y="3516607"/>
                  </a:lnTo>
                  <a:lnTo>
                    <a:pt x="0" y="3516607"/>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108000" lvl="1" indent="-108000" defTabSz="1066800">
                <a:lnSpc>
                  <a:spcPts val="3200"/>
                </a:lnSpc>
                <a:spcBef>
                  <a:spcPct val="0"/>
                </a:spcBef>
                <a:spcAft>
                  <a:spcPct val="15000"/>
                </a:spcAft>
                <a:buChar char="••"/>
              </a:pPr>
              <a:r>
                <a:rPr lang="zh-TW" altLang="en-US" sz="2400" b="1" dirty="0">
                  <a:solidFill>
                    <a:schemeClr val="tx1"/>
                  </a:solidFill>
                  <a:latin typeface="微軟正黑體" pitchFamily="34" charset="-120"/>
                  <a:ea typeface="微軟正黑體" pitchFamily="34" charset="-120"/>
                </a:rPr>
                <a:t>「委員會提請締約國注意，全面反歧視法、機會平等法，或關於男女平等的行政命令等，得以指導應採取何項暫行特別措施</a:t>
              </a:r>
              <a:r>
                <a:rPr lang="en-US" altLang="zh-TW" sz="2400" b="1" dirty="0">
                  <a:solidFill>
                    <a:schemeClr val="tx1"/>
                  </a:solidFill>
                  <a:latin typeface="微軟正黑體" pitchFamily="34" charset="-120"/>
                  <a:ea typeface="微軟正黑體" pitchFamily="34" charset="-120"/>
                </a:rPr>
                <a:t>….</a:t>
              </a:r>
              <a:r>
                <a:rPr lang="zh-TW" altLang="en-US" sz="2400" b="1" dirty="0">
                  <a:solidFill>
                    <a:schemeClr val="tx1"/>
                  </a:solidFill>
                  <a:latin typeface="微軟正黑體" pitchFamily="34" charset="-120"/>
                  <a:ea typeface="微軟正黑體" pitchFamily="34" charset="-120"/>
                </a:rPr>
                <a:t>。該等指導亦得包含就業或教育的特別立法中。關於不歧視和暫行特別措施的相關立法，應涵蓋政府官員及私人組織或企業」</a:t>
              </a:r>
            </a:p>
            <a:p>
              <a:pPr marL="108000" lvl="1" indent="-108000" defTabSz="1066800">
                <a:lnSpc>
                  <a:spcPts val="3200"/>
                </a:lnSpc>
                <a:spcBef>
                  <a:spcPct val="0"/>
                </a:spcBef>
                <a:spcAft>
                  <a:spcPct val="15000"/>
                </a:spcAft>
                <a:buChar char="••"/>
              </a:pPr>
              <a:endParaRPr lang="zh-TW" altLang="en-US" sz="2400" b="1" dirty="0">
                <a:solidFill>
                  <a:schemeClr val="tx1"/>
                </a:solidFill>
                <a:latin typeface="微軟正黑體" pitchFamily="34" charset="-120"/>
                <a:ea typeface="微軟正黑體" pitchFamily="34" charset="-120"/>
              </a:endParaRPr>
            </a:p>
            <a:p>
              <a:pPr marL="108000" lvl="1" indent="-108000" defTabSz="1066800">
                <a:lnSpc>
                  <a:spcPts val="3200"/>
                </a:lnSpc>
                <a:spcBef>
                  <a:spcPct val="0"/>
                </a:spcBef>
                <a:spcAft>
                  <a:spcPct val="15000"/>
                </a:spcAft>
                <a:buChar char="••"/>
              </a:pPr>
              <a:r>
                <a:rPr lang="zh-TW" altLang="en-US" sz="2400" b="1" dirty="0">
                  <a:solidFill>
                    <a:schemeClr val="tx1"/>
                  </a:solidFill>
                  <a:latin typeface="微軟正黑體" pitchFamily="34" charset="-120"/>
                  <a:ea typeface="微軟正黑體" pitchFamily="34" charset="-120"/>
                </a:rPr>
                <a:t>「消除歧視婦女或對婦女不利的文化、刻板態度和行為。在信貸和貸款、運動、文化和娛樂，以及法律宣導也應採取暫行特別措施。如有必要，應針對受到多重歧視的婦女，包括鄉村婦女，採取此類措施。」</a:t>
              </a:r>
              <a:br>
                <a:rPr lang="zh-TW" altLang="en-US" sz="2400" b="1" dirty="0">
                  <a:solidFill>
                    <a:schemeClr val="tx1"/>
                  </a:solidFill>
                  <a:latin typeface="微軟正黑體" pitchFamily="34" charset="-120"/>
                  <a:ea typeface="微軟正黑體" pitchFamily="34" charset="-120"/>
                </a:rPr>
              </a:br>
              <a:endParaRPr lang="zh-TW" altLang="en-US" sz="800" b="1" kern="1200" dirty="0">
                <a:solidFill>
                  <a:schemeClr val="tx1"/>
                </a:solidFill>
                <a:latin typeface="微軟正黑體" pitchFamily="34" charset="-120"/>
                <a:ea typeface="微軟正黑體" pitchFamily="34" charset="-120"/>
              </a:endParaRPr>
            </a:p>
          </p:txBody>
        </p:sp>
      </p:grpSp>
      <p:sp>
        <p:nvSpPr>
          <p:cNvPr id="8" name="矩形 7"/>
          <p:cNvSpPr/>
          <p:nvPr/>
        </p:nvSpPr>
        <p:spPr>
          <a:xfrm>
            <a:off x="275058" y="248912"/>
            <a:ext cx="9259330" cy="837152"/>
          </a:xfrm>
          <a:prstGeom prst="rect">
            <a:avLst/>
          </a:prstGeom>
        </p:spPr>
        <p:txBody>
          <a:bodyPr wrap="none">
            <a:spAutoFit/>
          </a:bodyPr>
          <a:lstStyle/>
          <a:p>
            <a:pPr lvl="0">
              <a:lnSpc>
                <a:spcPct val="110000"/>
              </a:lnSpc>
              <a:spcBef>
                <a:spcPct val="0"/>
              </a:spcBef>
            </a:pPr>
            <a:r>
              <a:rPr lang="zh-TW" altLang="en-US" sz="4400" b="1" cap="all" spc="100" dirty="0">
                <a:solidFill>
                  <a:srgbClr val="FFFFFF"/>
                </a:solidFill>
                <a:effectLst>
                  <a:glow rad="139700">
                    <a:srgbClr val="379DBC">
                      <a:lumMod val="75000"/>
                      <a:alpha val="40000"/>
                    </a:srgb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相關</a:t>
            </a:r>
            <a:r>
              <a:rPr lang="en-US" altLang="zh-TW" sz="4400" b="1" cap="all" spc="100" dirty="0">
                <a:solidFill>
                  <a:srgbClr val="FFFFFF"/>
                </a:solidFill>
                <a:effectLst>
                  <a:glow rad="139700">
                    <a:srgbClr val="379DBC">
                      <a:lumMod val="75000"/>
                      <a:alpha val="40000"/>
                    </a:srgb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CEDAW</a:t>
            </a:r>
            <a:r>
              <a:rPr lang="zh-TW" altLang="en-US" sz="4400" b="1" cap="all" spc="100" dirty="0">
                <a:solidFill>
                  <a:srgbClr val="FFFFFF"/>
                </a:solidFill>
                <a:effectLst>
                  <a:glow rad="139700">
                    <a:srgbClr val="379DBC">
                      <a:lumMod val="75000"/>
                      <a:alpha val="40000"/>
                    </a:srgb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條文及一般性建議內容</a:t>
            </a:r>
          </a:p>
        </p:txBody>
      </p:sp>
      <p:pic>
        <p:nvPicPr>
          <p:cNvPr id="16" name="Picture 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1708" y="3592778"/>
            <a:ext cx="1915692" cy="2886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投影片編號版面配置區 1"/>
          <p:cNvSpPr>
            <a:spLocks noGrp="1"/>
          </p:cNvSpPr>
          <p:nvPr>
            <p:ph type="sldNum" sz="quarter" idx="12"/>
          </p:nvPr>
        </p:nvSpPr>
        <p:spPr/>
        <p:txBody>
          <a:bodyPr/>
          <a:lstStyle/>
          <a:p>
            <a:fld id="{73658493-E90B-46EF-9B8B-6586800F29BE}" type="slidenum">
              <a:rPr lang="zh-TW" altLang="en-US" smtClean="0"/>
              <a:t>10</a:t>
            </a:fld>
            <a:endParaRPr lang="zh-TW" altLang="en-US"/>
          </a:p>
        </p:txBody>
      </p:sp>
    </p:spTree>
    <p:extLst>
      <p:ext uri="{BB962C8B-B14F-4D97-AF65-F5344CB8AC3E}">
        <p14:creationId xmlns:p14="http://schemas.microsoft.com/office/powerpoint/2010/main" val="660515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Google Shape;99;p15"/>
          <p:cNvPicPr preferRelativeResize="0"/>
          <p:nvPr/>
        </p:nvPicPr>
        <p:blipFill>
          <a:blip r:embed="rId2" cstate="print">
            <a:alphaModFix/>
          </a:blip>
          <a:stretch>
            <a:fillRect/>
          </a:stretch>
        </p:blipFill>
        <p:spPr>
          <a:xfrm>
            <a:off x="-7667" y="2919897"/>
            <a:ext cx="3957311" cy="1284690"/>
          </a:xfrm>
          <a:prstGeom prst="rect">
            <a:avLst/>
          </a:prstGeom>
          <a:noFill/>
          <a:ln>
            <a:noFill/>
          </a:ln>
        </p:spPr>
      </p:pic>
      <p:sp>
        <p:nvSpPr>
          <p:cNvPr id="2" name="矩形 1"/>
          <p:cNvSpPr/>
          <p:nvPr/>
        </p:nvSpPr>
        <p:spPr>
          <a:xfrm>
            <a:off x="275058" y="248912"/>
            <a:ext cx="7563096" cy="780470"/>
          </a:xfrm>
          <a:prstGeom prst="rect">
            <a:avLst/>
          </a:prstGeom>
        </p:spPr>
        <p:txBody>
          <a:bodyPr wrap="none">
            <a:spAutoFit/>
          </a:bodyPr>
          <a:lstStyle/>
          <a:p>
            <a:pPr lvl="0">
              <a:lnSpc>
                <a:spcPct val="110000"/>
              </a:lnSpc>
              <a:spcBef>
                <a:spcPct val="0"/>
              </a:spcBef>
            </a:pPr>
            <a:r>
              <a:rPr lang="zh-TW" altLang="en-US" sz="4400" b="1" cap="all" spc="100" dirty="0">
                <a:solidFill>
                  <a:srgbClr val="FFFFFF"/>
                </a:solidFill>
                <a:effectLst>
                  <a:glow rad="139700">
                    <a:srgbClr val="379DBC">
                      <a:lumMod val="75000"/>
                      <a:alpha val="40000"/>
                    </a:srgb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如何應用</a:t>
            </a:r>
            <a:r>
              <a:rPr lang="en-US" altLang="zh-TW" sz="4400" b="1" cap="all" spc="100" dirty="0">
                <a:solidFill>
                  <a:srgbClr val="FFFFFF"/>
                </a:solidFill>
                <a:effectLst>
                  <a:glow rad="139700">
                    <a:srgbClr val="379DBC">
                      <a:lumMod val="75000"/>
                      <a:alpha val="40000"/>
                    </a:srgb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CEADW</a:t>
            </a:r>
            <a:r>
              <a:rPr lang="zh-TW" altLang="en-US" sz="4400" b="1" cap="all" spc="100" dirty="0">
                <a:solidFill>
                  <a:srgbClr val="FFFFFF"/>
                </a:solidFill>
                <a:effectLst>
                  <a:glow rad="139700">
                    <a:srgbClr val="379DBC">
                      <a:lumMod val="75000"/>
                      <a:alpha val="40000"/>
                    </a:srgb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保障之權利</a:t>
            </a:r>
          </a:p>
        </p:txBody>
      </p:sp>
      <p:grpSp>
        <p:nvGrpSpPr>
          <p:cNvPr id="49" name="群組 48"/>
          <p:cNvGrpSpPr/>
          <p:nvPr/>
        </p:nvGrpSpPr>
        <p:grpSpPr>
          <a:xfrm>
            <a:off x="2927061" y="1175761"/>
            <a:ext cx="5632781" cy="5442703"/>
            <a:chOff x="2930376" y="978927"/>
            <a:chExt cx="5203909" cy="5216574"/>
          </a:xfrm>
        </p:grpSpPr>
        <p:sp>
          <p:nvSpPr>
            <p:cNvPr id="19" name="任意多边形 20"/>
            <p:cNvSpPr/>
            <p:nvPr/>
          </p:nvSpPr>
          <p:spPr>
            <a:xfrm rot="3052925">
              <a:off x="3263582" y="2708590"/>
              <a:ext cx="2446281" cy="3112694"/>
            </a:xfrm>
            <a:custGeom>
              <a:avLst/>
              <a:gdLst>
                <a:gd name="connsiteX0" fmla="*/ 179163 w 1676437"/>
                <a:gd name="connsiteY0" fmla="*/ 0 h 2149102"/>
                <a:gd name="connsiteX1" fmla="*/ 224993 w 1676437"/>
                <a:gd name="connsiteY1" fmla="*/ 333833 h 2149102"/>
                <a:gd name="connsiteX2" fmla="*/ 130540 w 1676437"/>
                <a:gd name="connsiteY2" fmla="*/ 266364 h 2149102"/>
                <a:gd name="connsiteX3" fmla="*/ 672290 w 1676437"/>
                <a:gd name="connsiteY3" fmla="*/ 1218311 h 2149102"/>
                <a:gd name="connsiteX4" fmla="*/ 882685 w 1676437"/>
                <a:gd name="connsiteY4" fmla="*/ 1286657 h 2149102"/>
                <a:gd name="connsiteX5" fmla="*/ 1530715 w 1676437"/>
                <a:gd name="connsiteY5" fmla="*/ 1204160 h 2149102"/>
                <a:gd name="connsiteX6" fmla="*/ 1532119 w 1676437"/>
                <a:gd name="connsiteY6" fmla="*/ 1205302 h 2149102"/>
                <a:gd name="connsiteX7" fmla="*/ 1561514 w 1676437"/>
                <a:gd name="connsiteY7" fmla="*/ 1240881 h 2149102"/>
                <a:gd name="connsiteX8" fmla="*/ 1564275 w 1676437"/>
                <a:gd name="connsiteY8" fmla="*/ 1920319 h 2149102"/>
                <a:gd name="connsiteX9" fmla="*/ 774275 w 1676437"/>
                <a:gd name="connsiteY9" fmla="*/ 2036816 h 2149102"/>
                <a:gd name="connsiteX10" fmla="*/ 628398 w 1676437"/>
                <a:gd name="connsiteY10" fmla="*/ 1292369 h 2149102"/>
                <a:gd name="connsiteX11" fmla="*/ 97653 w 1676437"/>
                <a:gd name="connsiteY11" fmla="*/ 309675 h 2149102"/>
                <a:gd name="connsiteX12" fmla="*/ 110781 w 1676437"/>
                <a:gd name="connsiteY12" fmla="*/ 261972 h 2149102"/>
                <a:gd name="connsiteX13" fmla="*/ 0 w 1676437"/>
                <a:gd name="connsiteY13" fmla="*/ 286307 h 2149102"/>
                <a:gd name="connsiteX14" fmla="*/ 179163 w 1676437"/>
                <a:gd name="connsiteY14" fmla="*/ 0 h 214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6437" h="2149102">
                  <a:moveTo>
                    <a:pt x="179163" y="0"/>
                  </a:moveTo>
                  <a:cubicBezTo>
                    <a:pt x="179163" y="0"/>
                    <a:pt x="179163" y="0"/>
                    <a:pt x="224993" y="333833"/>
                  </a:cubicBezTo>
                  <a:cubicBezTo>
                    <a:pt x="224993" y="333833"/>
                    <a:pt x="224993" y="333833"/>
                    <a:pt x="130540" y="266364"/>
                  </a:cubicBezTo>
                  <a:cubicBezTo>
                    <a:pt x="57034" y="666613"/>
                    <a:pt x="287980" y="1048235"/>
                    <a:pt x="672290" y="1218311"/>
                  </a:cubicBezTo>
                  <a:cubicBezTo>
                    <a:pt x="673694" y="1219453"/>
                    <a:pt x="748584" y="1259336"/>
                    <a:pt x="882685" y="1286657"/>
                  </a:cubicBezTo>
                  <a:cubicBezTo>
                    <a:pt x="1114177" y="1334797"/>
                    <a:pt x="1342402" y="1300885"/>
                    <a:pt x="1530715" y="1204160"/>
                  </a:cubicBezTo>
                  <a:cubicBezTo>
                    <a:pt x="1530715" y="1204160"/>
                    <a:pt x="1530715" y="1204160"/>
                    <a:pt x="1532119" y="1205302"/>
                  </a:cubicBezTo>
                  <a:cubicBezTo>
                    <a:pt x="1543615" y="1216986"/>
                    <a:pt x="1552564" y="1228933"/>
                    <a:pt x="1561514" y="1240881"/>
                  </a:cubicBezTo>
                  <a:cubicBezTo>
                    <a:pt x="1710316" y="1436612"/>
                    <a:pt x="1718162" y="1713868"/>
                    <a:pt x="1564275" y="1920319"/>
                  </a:cubicBezTo>
                  <a:cubicBezTo>
                    <a:pt x="1377763" y="2172628"/>
                    <a:pt x="1023832" y="2223409"/>
                    <a:pt x="774275" y="2036816"/>
                  </a:cubicBezTo>
                  <a:cubicBezTo>
                    <a:pt x="538762" y="1861643"/>
                    <a:pt x="478693" y="1539583"/>
                    <a:pt x="628398" y="1292369"/>
                  </a:cubicBezTo>
                  <a:cubicBezTo>
                    <a:pt x="243304" y="1114650"/>
                    <a:pt x="12814" y="712383"/>
                    <a:pt x="97653" y="309675"/>
                  </a:cubicBezTo>
                  <a:cubicBezTo>
                    <a:pt x="103204" y="288503"/>
                    <a:pt x="105229" y="283144"/>
                    <a:pt x="110781" y="261972"/>
                  </a:cubicBezTo>
                  <a:cubicBezTo>
                    <a:pt x="110781" y="261972"/>
                    <a:pt x="110781" y="261972"/>
                    <a:pt x="0" y="286307"/>
                  </a:cubicBezTo>
                  <a:cubicBezTo>
                    <a:pt x="0" y="286307"/>
                    <a:pt x="0" y="286307"/>
                    <a:pt x="179163" y="0"/>
                  </a:cubicBezTo>
                  <a:close/>
                </a:path>
              </a:pathLst>
            </a:custGeom>
            <a:solidFill>
              <a:srgbClr val="F87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srgbClr val="FFFFFF"/>
                </a:solidFill>
                <a:latin typeface="宋体" panose="02010600030101010101" pitchFamily="2" charset="-122"/>
                <a:ea typeface="宋体" panose="02010600030101010101" pitchFamily="2" charset="-122"/>
              </a:endParaRPr>
            </a:p>
          </p:txBody>
        </p:sp>
        <p:grpSp>
          <p:nvGrpSpPr>
            <p:cNvPr id="48" name="群組 47"/>
            <p:cNvGrpSpPr/>
            <p:nvPr/>
          </p:nvGrpSpPr>
          <p:grpSpPr>
            <a:xfrm>
              <a:off x="3201160" y="978927"/>
              <a:ext cx="4933125" cy="5216574"/>
              <a:chOff x="3201160" y="978927"/>
              <a:chExt cx="4933125" cy="5216574"/>
            </a:xfrm>
          </p:grpSpPr>
          <p:sp>
            <p:nvSpPr>
              <p:cNvPr id="16" name="任意多边形 22"/>
              <p:cNvSpPr/>
              <p:nvPr/>
            </p:nvSpPr>
            <p:spPr>
              <a:xfrm rot="19354201">
                <a:off x="3713238" y="978927"/>
                <a:ext cx="2404898" cy="3153704"/>
              </a:xfrm>
              <a:custGeom>
                <a:avLst/>
                <a:gdLst>
                  <a:gd name="connsiteX0" fmla="*/ 908149 w 1661196"/>
                  <a:gd name="connsiteY0" fmla="*/ 116236 h 2161132"/>
                  <a:gd name="connsiteX1" fmla="*/ 1045422 w 1661196"/>
                  <a:gd name="connsiteY1" fmla="*/ 863815 h 2161132"/>
                  <a:gd name="connsiteX2" fmla="*/ 1563639 w 1661196"/>
                  <a:gd name="connsiteY2" fmla="*/ 1852839 h 2161132"/>
                  <a:gd name="connsiteX3" fmla="*/ 1550532 w 1661196"/>
                  <a:gd name="connsiteY3" fmla="*/ 1899767 h 2161132"/>
                  <a:gd name="connsiteX4" fmla="*/ 1661196 w 1661196"/>
                  <a:gd name="connsiteY4" fmla="*/ 1877382 h 2161132"/>
                  <a:gd name="connsiteX5" fmla="*/ 1478236 w 1661196"/>
                  <a:gd name="connsiteY5" fmla="*/ 2161132 h 2161132"/>
                  <a:gd name="connsiteX6" fmla="*/ 1436046 w 1661196"/>
                  <a:gd name="connsiteY6" fmla="*/ 1825812 h 2161132"/>
                  <a:gd name="connsiteX7" fmla="*/ 1529211 w 1661196"/>
                  <a:gd name="connsiteY7" fmla="*/ 1894840 h 2161132"/>
                  <a:gd name="connsiteX8" fmla="*/ 999492 w 1661196"/>
                  <a:gd name="connsiteY8" fmla="*/ 935746 h 2161132"/>
                  <a:gd name="connsiteX9" fmla="*/ 788637 w 1661196"/>
                  <a:gd name="connsiteY9" fmla="*/ 865497 h 2161132"/>
                  <a:gd name="connsiteX10" fmla="*/ 139707 w 1661196"/>
                  <a:gd name="connsiteY10" fmla="*/ 938417 h 2161132"/>
                  <a:gd name="connsiteX11" fmla="*/ 140807 w 1661196"/>
                  <a:gd name="connsiteY11" fmla="*/ 936981 h 2161132"/>
                  <a:gd name="connsiteX12" fmla="*/ 138269 w 1661196"/>
                  <a:gd name="connsiteY12" fmla="*/ 937316 h 2161132"/>
                  <a:gd name="connsiteX13" fmla="*/ 110342 w 1661196"/>
                  <a:gd name="connsiteY13" fmla="*/ 902271 h 2161132"/>
                  <a:gd name="connsiteX14" fmla="*/ 111442 w 1661196"/>
                  <a:gd name="connsiteY14" fmla="*/ 900835 h 2161132"/>
                  <a:gd name="connsiteX15" fmla="*/ 116237 w 1661196"/>
                  <a:gd name="connsiteY15" fmla="*/ 220981 h 2161132"/>
                  <a:gd name="connsiteX16" fmla="*/ 908149 w 1661196"/>
                  <a:gd name="connsiteY16" fmla="*/ 116236 h 216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1196" h="2161132">
                    <a:moveTo>
                      <a:pt x="908149" y="116236"/>
                    </a:moveTo>
                    <a:cubicBezTo>
                      <a:pt x="1141188" y="294601"/>
                      <a:pt x="1196152" y="619193"/>
                      <a:pt x="1045422" y="863815"/>
                    </a:cubicBezTo>
                    <a:cubicBezTo>
                      <a:pt x="1427287" y="1044447"/>
                      <a:pt x="1652072" y="1451172"/>
                      <a:pt x="1563639" y="1852839"/>
                    </a:cubicBezTo>
                    <a:cubicBezTo>
                      <a:pt x="1558735" y="1874148"/>
                      <a:pt x="1556875" y="1879559"/>
                      <a:pt x="1550532" y="1899767"/>
                    </a:cubicBezTo>
                    <a:cubicBezTo>
                      <a:pt x="1550532" y="1899767"/>
                      <a:pt x="1550532" y="1899767"/>
                      <a:pt x="1661196" y="1877382"/>
                    </a:cubicBezTo>
                    <a:cubicBezTo>
                      <a:pt x="1661196" y="1877382"/>
                      <a:pt x="1661196" y="1877382"/>
                      <a:pt x="1478236" y="2161132"/>
                    </a:cubicBezTo>
                    <a:cubicBezTo>
                      <a:pt x="1478236" y="2161132"/>
                      <a:pt x="1478236" y="2161132"/>
                      <a:pt x="1436046" y="1825812"/>
                    </a:cubicBezTo>
                    <a:cubicBezTo>
                      <a:pt x="1436046" y="1825812"/>
                      <a:pt x="1436046" y="1825812"/>
                      <a:pt x="1529211" y="1894840"/>
                    </a:cubicBezTo>
                    <a:cubicBezTo>
                      <a:pt x="1608930" y="1495617"/>
                      <a:pt x="1380679" y="1111303"/>
                      <a:pt x="999492" y="935746"/>
                    </a:cubicBezTo>
                    <a:cubicBezTo>
                      <a:pt x="998053" y="934645"/>
                      <a:pt x="923084" y="895492"/>
                      <a:pt x="788637" y="865497"/>
                    </a:cubicBezTo>
                    <a:cubicBezTo>
                      <a:pt x="559511" y="813161"/>
                      <a:pt x="329975" y="844813"/>
                      <a:pt x="139707" y="938417"/>
                    </a:cubicBezTo>
                    <a:cubicBezTo>
                      <a:pt x="139707" y="938417"/>
                      <a:pt x="139707" y="938417"/>
                      <a:pt x="140807" y="936981"/>
                    </a:cubicBezTo>
                    <a:cubicBezTo>
                      <a:pt x="140807" y="936981"/>
                      <a:pt x="140807" y="936981"/>
                      <a:pt x="138269" y="937316"/>
                    </a:cubicBezTo>
                    <a:cubicBezTo>
                      <a:pt x="128960" y="925635"/>
                      <a:pt x="119651" y="913953"/>
                      <a:pt x="110342" y="902271"/>
                    </a:cubicBezTo>
                    <a:cubicBezTo>
                      <a:pt x="110342" y="902271"/>
                      <a:pt x="110342" y="902271"/>
                      <a:pt x="111442" y="900835"/>
                    </a:cubicBezTo>
                    <a:cubicBezTo>
                      <a:pt x="-34877" y="704542"/>
                      <a:pt x="-41015" y="426435"/>
                      <a:pt x="116237" y="220981"/>
                    </a:cubicBezTo>
                    <a:cubicBezTo>
                      <a:pt x="305379" y="-26139"/>
                      <a:pt x="660724" y="-73140"/>
                      <a:pt x="908149" y="116236"/>
                    </a:cubicBezTo>
                    <a:close/>
                  </a:path>
                </a:pathLst>
              </a:custGeom>
              <a:solidFill>
                <a:srgbClr val="FCCB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srgbClr val="FFFFFF"/>
                  </a:solidFill>
                  <a:latin typeface="宋体" panose="02010600030101010101" pitchFamily="2" charset="-122"/>
                  <a:ea typeface="宋体" panose="02010600030101010101" pitchFamily="2" charset="-122"/>
                </a:endParaRPr>
              </a:p>
            </p:txBody>
          </p:sp>
          <p:sp>
            <p:nvSpPr>
              <p:cNvPr id="15" name="Oval 15"/>
              <p:cNvSpPr>
                <a:spLocks noChangeArrowheads="1"/>
              </p:cNvSpPr>
              <p:nvPr/>
            </p:nvSpPr>
            <p:spPr bwMode="auto">
              <a:xfrm>
                <a:off x="4707907" y="2823090"/>
                <a:ext cx="1563049" cy="1571452"/>
              </a:xfrm>
              <a:prstGeom prst="ellipse">
                <a:avLst/>
              </a:prstGeom>
              <a:solidFill>
                <a:schemeClr val="accent2">
                  <a:lumMod val="20000"/>
                  <a:lumOff val="80000"/>
                </a:schemeClr>
              </a:solidFill>
              <a:ln>
                <a:noFill/>
              </a:ln>
            </p:spPr>
            <p:txBody>
              <a:bodyPr lIns="0" tIns="0" rIns="0" bIns="0"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2400" b="1" dirty="0">
                  <a:solidFill>
                    <a:srgbClr val="5B9BD5"/>
                  </a:solidFill>
                  <a:latin typeface="微軟正黑體" panose="020B0604030504040204" pitchFamily="34" charset="-120"/>
                  <a:ea typeface="微軟正黑體" panose="020B0604030504040204" pitchFamily="34" charset="-120"/>
                </a:endParaRPr>
              </a:p>
            </p:txBody>
          </p:sp>
          <p:sp>
            <p:nvSpPr>
              <p:cNvPr id="17" name="任意多边形 23"/>
              <p:cNvSpPr/>
              <p:nvPr/>
            </p:nvSpPr>
            <p:spPr>
              <a:xfrm rot="19354201">
                <a:off x="4911665" y="3098500"/>
                <a:ext cx="2485328" cy="3097001"/>
              </a:xfrm>
              <a:custGeom>
                <a:avLst/>
                <a:gdLst>
                  <a:gd name="connsiteX0" fmla="*/ 170626 w 1714377"/>
                  <a:gd name="connsiteY0" fmla="*/ 0 h 2122351"/>
                  <a:gd name="connsiteX1" fmla="*/ 226424 w 1714377"/>
                  <a:gd name="connsiteY1" fmla="*/ 332456 h 2122351"/>
                  <a:gd name="connsiteX2" fmla="*/ 129951 w 1714377"/>
                  <a:gd name="connsiteY2" fmla="*/ 267743 h 2122351"/>
                  <a:gd name="connsiteX3" fmla="*/ 699044 w 1714377"/>
                  <a:gd name="connsiteY3" fmla="*/ 1205247 h 2122351"/>
                  <a:gd name="connsiteX4" fmla="*/ 912591 w 1714377"/>
                  <a:gd name="connsiteY4" fmla="*/ 1266026 h 2122351"/>
                  <a:gd name="connsiteX5" fmla="*/ 1557090 w 1714377"/>
                  <a:gd name="connsiteY5" fmla="*/ 1166130 h 2122351"/>
                  <a:gd name="connsiteX6" fmla="*/ 1558528 w 1714377"/>
                  <a:gd name="connsiteY6" fmla="*/ 1167231 h 2122351"/>
                  <a:gd name="connsiteX7" fmla="*/ 1588987 w 1714377"/>
                  <a:gd name="connsiteY7" fmla="*/ 1201951 h 2122351"/>
                  <a:gd name="connsiteX8" fmla="*/ 1612029 w 1714377"/>
                  <a:gd name="connsiteY8" fmla="*/ 1881220 h 2122351"/>
                  <a:gd name="connsiteX9" fmla="*/ 824028 w 1714377"/>
                  <a:gd name="connsiteY9" fmla="*/ 2019577 h 2122351"/>
                  <a:gd name="connsiteX10" fmla="*/ 655921 w 1714377"/>
                  <a:gd name="connsiteY10" fmla="*/ 1279471 h 2122351"/>
                  <a:gd name="connsiteX11" fmla="*/ 99456 w 1714377"/>
                  <a:gd name="connsiteY11" fmla="*/ 310566 h 2122351"/>
                  <a:gd name="connsiteX12" fmla="*/ 110060 w 1714377"/>
                  <a:gd name="connsiteY12" fmla="*/ 263926 h 2122351"/>
                  <a:gd name="connsiteX13" fmla="*/ 0 w 1714377"/>
                  <a:gd name="connsiteY13" fmla="*/ 291480 h 2122351"/>
                  <a:gd name="connsiteX14" fmla="*/ 170626 w 1714377"/>
                  <a:gd name="connsiteY14" fmla="*/ 0 h 21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4377" h="2122351">
                    <a:moveTo>
                      <a:pt x="170626" y="0"/>
                    </a:moveTo>
                    <a:cubicBezTo>
                      <a:pt x="170626" y="0"/>
                      <a:pt x="170626" y="0"/>
                      <a:pt x="226424" y="332456"/>
                    </a:cubicBezTo>
                    <a:cubicBezTo>
                      <a:pt x="226424" y="332456"/>
                      <a:pt x="226424" y="332456"/>
                      <a:pt x="129951" y="267743"/>
                    </a:cubicBezTo>
                    <a:cubicBezTo>
                      <a:pt x="68389" y="670077"/>
                      <a:pt x="310738" y="1044932"/>
                      <a:pt x="699044" y="1205247"/>
                    </a:cubicBezTo>
                    <a:cubicBezTo>
                      <a:pt x="700482" y="1206348"/>
                      <a:pt x="777667" y="1242610"/>
                      <a:pt x="912591" y="1266026"/>
                    </a:cubicBezTo>
                    <a:cubicBezTo>
                      <a:pt x="1144431" y="1308866"/>
                      <a:pt x="1371655" y="1268319"/>
                      <a:pt x="1557090" y="1166130"/>
                    </a:cubicBezTo>
                    <a:cubicBezTo>
                      <a:pt x="1557090" y="1166130"/>
                      <a:pt x="1557090" y="1166130"/>
                      <a:pt x="1558528" y="1167231"/>
                    </a:cubicBezTo>
                    <a:cubicBezTo>
                      <a:pt x="1570374" y="1178579"/>
                      <a:pt x="1579681" y="1190265"/>
                      <a:pt x="1588987" y="1201951"/>
                    </a:cubicBezTo>
                    <a:cubicBezTo>
                      <a:pt x="1743639" y="1393328"/>
                      <a:pt x="1759762" y="1670320"/>
                      <a:pt x="1612029" y="1881220"/>
                    </a:cubicBezTo>
                    <a:cubicBezTo>
                      <a:pt x="1431600" y="2137819"/>
                      <a:pt x="1079167" y="2198887"/>
                      <a:pt x="824028" y="2019577"/>
                    </a:cubicBezTo>
                    <a:cubicBezTo>
                      <a:pt x="583274" y="1851278"/>
                      <a:pt x="514688" y="1529567"/>
                      <a:pt x="655921" y="1279471"/>
                    </a:cubicBezTo>
                    <a:cubicBezTo>
                      <a:pt x="266941" y="1114077"/>
                      <a:pt x="25533" y="717128"/>
                      <a:pt x="99456" y="310566"/>
                    </a:cubicBezTo>
                    <a:cubicBezTo>
                      <a:pt x="101837" y="289573"/>
                      <a:pt x="103701" y="284156"/>
                      <a:pt x="110060" y="263926"/>
                    </a:cubicBezTo>
                    <a:cubicBezTo>
                      <a:pt x="110060" y="263926"/>
                      <a:pt x="110060" y="263926"/>
                      <a:pt x="0" y="291480"/>
                    </a:cubicBezTo>
                    <a:cubicBezTo>
                      <a:pt x="0" y="291480"/>
                      <a:pt x="0" y="291480"/>
                      <a:pt x="170626" y="0"/>
                    </a:cubicBezTo>
                    <a:close/>
                  </a:path>
                </a:pathLst>
              </a:custGeom>
              <a:solidFill>
                <a:srgbClr val="25C0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srgbClr val="FFFFFF"/>
                  </a:solidFill>
                  <a:latin typeface="宋体" panose="02010600030101010101" pitchFamily="2" charset="-122"/>
                  <a:ea typeface="宋体" panose="02010600030101010101" pitchFamily="2" charset="-122"/>
                </a:endParaRPr>
              </a:p>
            </p:txBody>
          </p:sp>
          <p:sp>
            <p:nvSpPr>
              <p:cNvPr id="18" name="任意多边形 21"/>
              <p:cNvSpPr/>
              <p:nvPr/>
            </p:nvSpPr>
            <p:spPr>
              <a:xfrm rot="3052925">
                <a:off x="5363098" y="1407349"/>
                <a:ext cx="2373379" cy="3168995"/>
              </a:xfrm>
              <a:custGeom>
                <a:avLst/>
                <a:gdLst>
                  <a:gd name="connsiteX0" fmla="*/ 126139 w 1624995"/>
                  <a:gd name="connsiteY0" fmla="*/ 208394 h 2186941"/>
                  <a:gd name="connsiteX1" fmla="*/ 921298 w 1624995"/>
                  <a:gd name="connsiteY1" fmla="*/ 126400 h 2186941"/>
                  <a:gd name="connsiteX2" fmla="*/ 1037178 w 1624995"/>
                  <a:gd name="connsiteY2" fmla="*/ 876855 h 2186941"/>
                  <a:gd name="connsiteX3" fmla="*/ 1525619 w 1624995"/>
                  <a:gd name="connsiteY3" fmla="*/ 1881233 h 2186941"/>
                  <a:gd name="connsiteX4" fmla="*/ 1511096 w 1624995"/>
                  <a:gd name="connsiteY4" fmla="*/ 1927805 h 2186941"/>
                  <a:gd name="connsiteX5" fmla="*/ 1624995 w 1624995"/>
                  <a:gd name="connsiteY5" fmla="*/ 1908333 h 2186941"/>
                  <a:gd name="connsiteX6" fmla="*/ 1433455 w 1624995"/>
                  <a:gd name="connsiteY6" fmla="*/ 2186941 h 2186941"/>
                  <a:gd name="connsiteX7" fmla="*/ 1401376 w 1624995"/>
                  <a:gd name="connsiteY7" fmla="*/ 1850258 h 2186941"/>
                  <a:gd name="connsiteX8" fmla="*/ 1492468 w 1624995"/>
                  <a:gd name="connsiteY8" fmla="*/ 1921999 h 2186941"/>
                  <a:gd name="connsiteX9" fmla="*/ 989073 w 1624995"/>
                  <a:gd name="connsiteY9" fmla="*/ 947495 h 2186941"/>
                  <a:gd name="connsiteX10" fmla="*/ 781720 w 1624995"/>
                  <a:gd name="connsiteY10" fmla="*/ 872288 h 2186941"/>
                  <a:gd name="connsiteX11" fmla="*/ 130518 w 1624995"/>
                  <a:gd name="connsiteY11" fmla="*/ 926560 h 2186941"/>
                  <a:gd name="connsiteX12" fmla="*/ 129113 w 1624995"/>
                  <a:gd name="connsiteY12" fmla="*/ 925417 h 2186941"/>
                  <a:gd name="connsiteX13" fmla="*/ 102241 w 1624995"/>
                  <a:gd name="connsiteY13" fmla="*/ 889552 h 2186941"/>
                  <a:gd name="connsiteX14" fmla="*/ 126139 w 1624995"/>
                  <a:gd name="connsiteY14" fmla="*/ 208394 h 218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4995" h="2186941">
                    <a:moveTo>
                      <a:pt x="126139" y="208394"/>
                    </a:moveTo>
                    <a:cubicBezTo>
                      <a:pt x="322756" y="-33390"/>
                      <a:pt x="679559" y="-70182"/>
                      <a:pt x="921298" y="126400"/>
                    </a:cubicBezTo>
                    <a:cubicBezTo>
                      <a:pt x="1150126" y="310147"/>
                      <a:pt x="1196710" y="637608"/>
                      <a:pt x="1037178" y="876855"/>
                    </a:cubicBezTo>
                    <a:cubicBezTo>
                      <a:pt x="1413637" y="1068560"/>
                      <a:pt x="1628727" y="1481672"/>
                      <a:pt x="1525619" y="1881233"/>
                    </a:cubicBezTo>
                    <a:cubicBezTo>
                      <a:pt x="1520072" y="1902410"/>
                      <a:pt x="1518048" y="1907770"/>
                      <a:pt x="1511096" y="1927805"/>
                    </a:cubicBezTo>
                    <a:cubicBezTo>
                      <a:pt x="1511096" y="1927805"/>
                      <a:pt x="1511096" y="1927805"/>
                      <a:pt x="1624995" y="1908333"/>
                    </a:cubicBezTo>
                    <a:cubicBezTo>
                      <a:pt x="1624995" y="1908333"/>
                      <a:pt x="1624995" y="1908333"/>
                      <a:pt x="1433455" y="2186941"/>
                    </a:cubicBezTo>
                    <a:cubicBezTo>
                      <a:pt x="1433455" y="2186941"/>
                      <a:pt x="1433455" y="2186941"/>
                      <a:pt x="1401376" y="1850258"/>
                    </a:cubicBezTo>
                    <a:cubicBezTo>
                      <a:pt x="1401376" y="1850258"/>
                      <a:pt x="1401376" y="1850258"/>
                      <a:pt x="1492468" y="1921999"/>
                    </a:cubicBezTo>
                    <a:cubicBezTo>
                      <a:pt x="1583096" y="1526301"/>
                      <a:pt x="1366413" y="1135246"/>
                      <a:pt x="989073" y="947495"/>
                    </a:cubicBezTo>
                    <a:cubicBezTo>
                      <a:pt x="987668" y="946352"/>
                      <a:pt x="913872" y="905024"/>
                      <a:pt x="781720" y="872288"/>
                    </a:cubicBezTo>
                    <a:cubicBezTo>
                      <a:pt x="553004" y="814739"/>
                      <a:pt x="323631" y="838391"/>
                      <a:pt x="130518" y="926560"/>
                    </a:cubicBezTo>
                    <a:cubicBezTo>
                      <a:pt x="130518" y="926560"/>
                      <a:pt x="130518" y="926560"/>
                      <a:pt x="129113" y="925417"/>
                    </a:cubicBezTo>
                    <a:cubicBezTo>
                      <a:pt x="120155" y="913462"/>
                      <a:pt x="111198" y="901507"/>
                      <a:pt x="102241" y="889552"/>
                    </a:cubicBezTo>
                    <a:cubicBezTo>
                      <a:pt x="-39579" y="687818"/>
                      <a:pt x="-35923" y="410555"/>
                      <a:pt x="126139" y="208394"/>
                    </a:cubicBezTo>
                    <a:close/>
                  </a:path>
                </a:pathLst>
              </a:custGeom>
              <a:solidFill>
                <a:srgbClr val="80C5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srgbClr val="FFFFFF"/>
                  </a:solidFill>
                  <a:latin typeface="宋体" panose="02010600030101010101" pitchFamily="2" charset="-122"/>
                  <a:ea typeface="宋体" panose="02010600030101010101" pitchFamily="2" charset="-122"/>
                </a:endParaRPr>
              </a:p>
            </p:txBody>
          </p:sp>
          <p:sp>
            <p:nvSpPr>
              <p:cNvPr id="20" name="文本框 5"/>
              <p:cNvSpPr txBox="1">
                <a:spLocks noChangeArrowheads="1"/>
              </p:cNvSpPr>
              <p:nvPr/>
            </p:nvSpPr>
            <p:spPr bwMode="auto">
              <a:xfrm>
                <a:off x="3201160" y="1402845"/>
                <a:ext cx="1648841" cy="1258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ct val="0"/>
                  </a:spcBef>
                  <a:buNone/>
                  <a:defRPr/>
                </a:pPr>
                <a:r>
                  <a:rPr lang="zh-TW" altLang="en-US" sz="2800" b="1" dirty="0">
                    <a:solidFill>
                      <a:srgbClr val="44546A">
                        <a:lumMod val="50000"/>
                      </a:srgbClr>
                    </a:solidFill>
                    <a:latin typeface="微軟正黑體" panose="020B0604030504040204" pitchFamily="34" charset="-120"/>
                    <a:ea typeface="微軟正黑體" panose="020B0604030504040204" pitchFamily="34" charset="-120"/>
                  </a:rPr>
                  <a:t>遊樂業官網推薦</a:t>
                </a:r>
              </a:p>
            </p:txBody>
          </p:sp>
          <p:sp>
            <p:nvSpPr>
              <p:cNvPr id="21" name="文本框 25"/>
              <p:cNvSpPr txBox="1">
                <a:spLocks noChangeArrowheads="1"/>
              </p:cNvSpPr>
              <p:nvPr/>
            </p:nvSpPr>
            <p:spPr bwMode="auto">
              <a:xfrm>
                <a:off x="6727299" y="4473801"/>
                <a:ext cx="1272429" cy="123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zh-TW" altLang="en-US" sz="2800" b="1" dirty="0">
                    <a:solidFill>
                      <a:srgbClr val="44546A">
                        <a:lumMod val="50000"/>
                      </a:srgbClr>
                    </a:solidFill>
                    <a:latin typeface="微軟正黑體" panose="020B0604030504040204" pitchFamily="34" charset="-120"/>
                    <a:ea typeface="微軟正黑體" panose="020B0604030504040204" pitchFamily="34" charset="-120"/>
                  </a:rPr>
                  <a:t>納入通用化設計理念</a:t>
                </a:r>
                <a:endParaRPr lang="zh-CN" altLang="en-US" sz="2800" b="1" dirty="0">
                  <a:solidFill>
                    <a:srgbClr val="44546A">
                      <a:lumMod val="50000"/>
                    </a:srgbClr>
                  </a:solidFill>
                  <a:latin typeface="微軟正黑體" panose="020B0604030504040204" pitchFamily="34" charset="-120"/>
                  <a:ea typeface="微軟正黑體" panose="020B0604030504040204" pitchFamily="34" charset="-120"/>
                </a:endParaRPr>
              </a:p>
            </p:txBody>
          </p:sp>
          <p:sp>
            <p:nvSpPr>
              <p:cNvPr id="22" name="文本框 26"/>
              <p:cNvSpPr txBox="1">
                <a:spLocks noChangeArrowheads="1"/>
              </p:cNvSpPr>
              <p:nvPr/>
            </p:nvSpPr>
            <p:spPr bwMode="auto">
              <a:xfrm>
                <a:off x="6257551" y="1508145"/>
                <a:ext cx="1648841" cy="114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ct val="0"/>
                  </a:spcBef>
                  <a:buNone/>
                  <a:defRPr/>
                </a:pPr>
                <a:r>
                  <a:rPr lang="zh-TW" altLang="en-US" sz="2800" b="1" dirty="0">
                    <a:solidFill>
                      <a:srgbClr val="44546A">
                        <a:lumMod val="50000"/>
                      </a:srgbClr>
                    </a:solidFill>
                    <a:latin typeface="微軟正黑體" panose="020B0604030504040204" pitchFamily="34" charset="-120"/>
                    <a:ea typeface="微軟正黑體" panose="020B0604030504040204" pitchFamily="34" charset="-120"/>
                  </a:rPr>
                  <a:t>無障礙設施改善</a:t>
                </a:r>
                <a:endParaRPr lang="zh-CN" altLang="en-US" sz="2800" b="1" dirty="0">
                  <a:solidFill>
                    <a:srgbClr val="44546A">
                      <a:lumMod val="50000"/>
                    </a:srgbClr>
                  </a:solidFill>
                  <a:latin typeface="微軟正黑體" panose="020B0604030504040204" pitchFamily="34" charset="-120"/>
                  <a:ea typeface="微軟正黑體" panose="020B0604030504040204" pitchFamily="34" charset="-120"/>
                </a:endParaRPr>
              </a:p>
            </p:txBody>
          </p:sp>
          <p:sp>
            <p:nvSpPr>
              <p:cNvPr id="23" name="文本框 27"/>
              <p:cNvSpPr txBox="1">
                <a:spLocks noChangeArrowheads="1"/>
              </p:cNvSpPr>
              <p:nvPr/>
            </p:nvSpPr>
            <p:spPr bwMode="auto">
              <a:xfrm>
                <a:off x="3284738" y="4509989"/>
                <a:ext cx="1648841" cy="1306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zh-TW" altLang="en-US" sz="2800" b="1" dirty="0">
                    <a:solidFill>
                      <a:srgbClr val="44546A">
                        <a:lumMod val="50000"/>
                      </a:srgbClr>
                    </a:solidFill>
                    <a:latin typeface="微軟正黑體" panose="020B0604030504040204" pitchFamily="34" charset="-120"/>
                    <a:ea typeface="微軟正黑體" panose="020B0604030504040204" pitchFamily="34" charset="-120"/>
                  </a:rPr>
                  <a:t>打造全齡化園區</a:t>
                </a:r>
                <a:endParaRPr lang="zh-CN" altLang="en-US" sz="2800" b="1" dirty="0">
                  <a:solidFill>
                    <a:srgbClr val="44546A">
                      <a:lumMod val="50000"/>
                    </a:srgbClr>
                  </a:solidFill>
                  <a:latin typeface="微軟正黑體" panose="020B0604030504040204" pitchFamily="34" charset="-120"/>
                  <a:ea typeface="微軟正黑體" panose="020B0604030504040204" pitchFamily="34" charset="-120"/>
                </a:endParaRPr>
              </a:p>
            </p:txBody>
          </p:sp>
          <p:sp>
            <p:nvSpPr>
              <p:cNvPr id="28" name="Rectangle 3"/>
              <p:cNvSpPr>
                <a:spLocks noChangeArrowheads="1"/>
              </p:cNvSpPr>
              <p:nvPr/>
            </p:nvSpPr>
            <p:spPr bwMode="auto">
              <a:xfrm>
                <a:off x="4482480" y="2974613"/>
                <a:ext cx="2000142" cy="7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pPr>
                <a:r>
                  <a:rPr lang="zh-TW" altLang="en-US" sz="2800" b="1" dirty="0">
                    <a:solidFill>
                      <a:srgbClr val="FF3300"/>
                    </a:solidFill>
                    <a:latin typeface="微軟正黑體" panose="020B0604030504040204" pitchFamily="34" charset="-120"/>
                    <a:ea typeface="微軟正黑體" panose="020B0604030504040204" pitchFamily="34" charset="-120"/>
                  </a:rPr>
                  <a:t>全齡都能暢快同遊的</a:t>
                </a:r>
                <a:endParaRPr lang="en-US" altLang="zh-TW" sz="2800" b="1" dirty="0">
                  <a:solidFill>
                    <a:srgbClr val="FF3300"/>
                  </a:solidFill>
                  <a:latin typeface="微軟正黑體" panose="020B0604030504040204" pitchFamily="34" charset="-120"/>
                  <a:ea typeface="微軟正黑體" panose="020B0604030504040204" pitchFamily="34" charset="-120"/>
                </a:endParaRPr>
              </a:p>
              <a:p>
                <a:pPr algn="ctr">
                  <a:spcBef>
                    <a:spcPct val="20000"/>
                  </a:spcBef>
                </a:pPr>
                <a:r>
                  <a:rPr lang="zh-TW" altLang="en-US" sz="2800" b="1" dirty="0">
                    <a:solidFill>
                      <a:srgbClr val="FF3300"/>
                    </a:solidFill>
                    <a:latin typeface="微軟正黑體" panose="020B0604030504040204" pitchFamily="34" charset="-120"/>
                    <a:ea typeface="微軟正黑體" panose="020B0604030504040204" pitchFamily="34" charset="-120"/>
                  </a:rPr>
                  <a:t>家庭樂園</a:t>
                </a:r>
              </a:p>
            </p:txBody>
          </p:sp>
        </p:grpSp>
      </p:grpSp>
      <p:grpSp>
        <p:nvGrpSpPr>
          <p:cNvPr id="33" name="群組 32"/>
          <p:cNvGrpSpPr/>
          <p:nvPr/>
        </p:nvGrpSpPr>
        <p:grpSpPr>
          <a:xfrm>
            <a:off x="8530678" y="2524373"/>
            <a:ext cx="3227484" cy="1531631"/>
            <a:chOff x="8021986" y="2413266"/>
            <a:chExt cx="2351352" cy="1115855"/>
          </a:xfrm>
        </p:grpSpPr>
        <p:pic>
          <p:nvPicPr>
            <p:cNvPr id="34" name="圖片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8582" y="2465616"/>
              <a:ext cx="1007282" cy="1011156"/>
            </a:xfrm>
            <a:prstGeom prst="rect">
              <a:avLst/>
            </a:prstGeom>
          </p:spPr>
        </p:pic>
        <p:pic>
          <p:nvPicPr>
            <p:cNvPr id="35" name="圖片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49685" y="2413266"/>
              <a:ext cx="1115855" cy="1115855"/>
            </a:xfrm>
            <a:prstGeom prst="rect">
              <a:avLst/>
            </a:prstGeom>
          </p:spPr>
        </p:pic>
        <p:pic>
          <p:nvPicPr>
            <p:cNvPr id="36" name="圖片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1986" y="2573731"/>
              <a:ext cx="699134" cy="877344"/>
            </a:xfrm>
            <a:prstGeom prst="rect">
              <a:avLst/>
            </a:prstGeom>
          </p:spPr>
        </p:pic>
        <p:pic>
          <p:nvPicPr>
            <p:cNvPr id="37" name="圖片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49823" y="2532735"/>
              <a:ext cx="533482" cy="937698"/>
            </a:xfrm>
            <a:prstGeom prst="rect">
              <a:avLst/>
            </a:prstGeom>
          </p:spPr>
        </p:pic>
        <p:pic>
          <p:nvPicPr>
            <p:cNvPr id="38" name="圖片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19362" y="2566771"/>
              <a:ext cx="653976" cy="900501"/>
            </a:xfrm>
            <a:prstGeom prst="rect">
              <a:avLst/>
            </a:prstGeom>
          </p:spPr>
        </p:pic>
      </p:grpSp>
      <p:sp>
        <p:nvSpPr>
          <p:cNvPr id="39" name="矩形 38"/>
          <p:cNvSpPr/>
          <p:nvPr/>
        </p:nvSpPr>
        <p:spPr>
          <a:xfrm>
            <a:off x="153255" y="1360760"/>
            <a:ext cx="2717724" cy="1323439"/>
          </a:xfrm>
          <a:prstGeom prst="rect">
            <a:avLst/>
          </a:prstGeom>
        </p:spPr>
        <p:txBody>
          <a:bodyPr wrap="square">
            <a:spAutoFit/>
          </a:bodyPr>
          <a:lstStyle/>
          <a:p>
            <a:pPr marL="266700" lvl="0" indent="-266700"/>
            <a:r>
              <a:rPr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全齡化無障礙旅遊服務據點。</a:t>
            </a:r>
            <a:endParaRPr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266700" lvl="0" indent="-266700"/>
            <a:r>
              <a:rPr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2.</a:t>
            </a:r>
            <a:r>
              <a:rPr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推動異業區域聯盟旅遊策略。</a:t>
            </a:r>
          </a:p>
        </p:txBody>
      </p:sp>
      <p:sp>
        <p:nvSpPr>
          <p:cNvPr id="40" name="矩形 39"/>
          <p:cNvSpPr/>
          <p:nvPr/>
        </p:nvSpPr>
        <p:spPr>
          <a:xfrm>
            <a:off x="153255" y="4640690"/>
            <a:ext cx="2952655" cy="1938992"/>
          </a:xfrm>
          <a:prstGeom prst="rect">
            <a:avLst/>
          </a:prstGeom>
        </p:spPr>
        <p:txBody>
          <a:bodyPr wrap="square">
            <a:spAutoFit/>
          </a:bodyPr>
          <a:lstStyle/>
          <a:p>
            <a:pPr marL="266700" indent="-266700"/>
            <a:r>
              <a:rPr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規劃適合銀髮族群之慢遊行程。</a:t>
            </a:r>
            <a:endParaRPr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266700" indent="-266700"/>
            <a:r>
              <a:rPr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2.</a:t>
            </a:r>
            <a:r>
              <a:rPr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規劃友善環境設施：代訂票券服務、接駁路線、消防安全檢查、救護及救難系統。</a:t>
            </a:r>
          </a:p>
        </p:txBody>
      </p:sp>
      <p:sp>
        <p:nvSpPr>
          <p:cNvPr id="42" name="矩形 41"/>
          <p:cNvSpPr/>
          <p:nvPr/>
        </p:nvSpPr>
        <p:spPr>
          <a:xfrm>
            <a:off x="8416007" y="1192335"/>
            <a:ext cx="3528344" cy="1323439"/>
          </a:xfrm>
          <a:prstGeom prst="rect">
            <a:avLst/>
          </a:prstGeom>
        </p:spPr>
        <p:txBody>
          <a:bodyPr wrap="square">
            <a:spAutoFit/>
          </a:bodyPr>
          <a:lstStyle/>
          <a:p>
            <a:pPr lvl="0"/>
            <a:r>
              <a:rPr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觀光遊樂業附屬旅館者，依內政部規定改善無障礙設施，房間數</a:t>
            </a:r>
            <a:r>
              <a:rPr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50</a:t>
            </a:r>
            <a:r>
              <a:rPr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間以上者，至少設置</a:t>
            </a:r>
            <a:r>
              <a:rPr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間無障礙客房。</a:t>
            </a:r>
          </a:p>
        </p:txBody>
      </p:sp>
      <p:sp>
        <p:nvSpPr>
          <p:cNvPr id="43" name="矩形 42"/>
          <p:cNvSpPr/>
          <p:nvPr/>
        </p:nvSpPr>
        <p:spPr>
          <a:xfrm>
            <a:off x="8555407" y="4192918"/>
            <a:ext cx="3388944" cy="2554545"/>
          </a:xfrm>
          <a:prstGeom prst="rect">
            <a:avLst/>
          </a:prstGeom>
        </p:spPr>
        <p:txBody>
          <a:bodyPr wrap="square">
            <a:spAutoFit/>
          </a:bodyPr>
          <a:lstStyle/>
          <a:p>
            <a:pPr algn="just"/>
            <a:r>
              <a:rPr lang="zh-TW"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輔導開拓全齡化及無障礙服務設施如身心障礙者及婦幼專用停車位、無障礙及親子廁所、女廁計數器、哺集乳室隱密隔間、無障礙通道、娃娃車代步車租借、免費友善服務</a:t>
            </a:r>
            <a:r>
              <a:rPr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如</a:t>
            </a:r>
            <a:r>
              <a:rPr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Wi Fi</a:t>
            </a:r>
            <a:r>
              <a:rPr lang="zh-TW"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、免費手機充電、電動輪椅充電</a:t>
            </a:r>
            <a:r>
              <a:rPr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等。</a:t>
            </a:r>
            <a:endParaRPr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fld id="{73658493-E90B-46EF-9B8B-6586800F29BE}" type="slidenum">
              <a:rPr lang="zh-TW" altLang="en-US" smtClean="0"/>
              <a:t>11</a:t>
            </a:fld>
            <a:endParaRPr lang="zh-TW" altLang="en-US"/>
          </a:p>
        </p:txBody>
      </p:sp>
    </p:spTree>
    <p:extLst>
      <p:ext uri="{BB962C8B-B14F-4D97-AF65-F5344CB8AC3E}">
        <p14:creationId xmlns:p14="http://schemas.microsoft.com/office/powerpoint/2010/main" val="3692628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5058" y="248912"/>
            <a:ext cx="7563096" cy="780470"/>
          </a:xfrm>
          <a:prstGeom prst="rect">
            <a:avLst/>
          </a:prstGeom>
        </p:spPr>
        <p:txBody>
          <a:bodyPr wrap="none">
            <a:spAutoFit/>
          </a:bodyPr>
          <a:lstStyle/>
          <a:p>
            <a:pPr lvl="0">
              <a:lnSpc>
                <a:spcPct val="110000"/>
              </a:lnSpc>
              <a:spcBef>
                <a:spcPct val="0"/>
              </a:spcBef>
            </a:pPr>
            <a:r>
              <a:rPr lang="zh-TW" altLang="en-US" sz="4400" b="1" cap="all" spc="100" dirty="0">
                <a:solidFill>
                  <a:srgbClr val="FFFFFF"/>
                </a:solidFill>
                <a:effectLst>
                  <a:glow rad="139700">
                    <a:srgbClr val="379DBC">
                      <a:lumMod val="75000"/>
                      <a:alpha val="40000"/>
                    </a:srgb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如何應用</a:t>
            </a:r>
            <a:r>
              <a:rPr lang="en-US" altLang="zh-TW" sz="4400" b="1" cap="all" spc="100" dirty="0">
                <a:solidFill>
                  <a:srgbClr val="FFFFFF"/>
                </a:solidFill>
                <a:effectLst>
                  <a:glow rad="139700">
                    <a:srgbClr val="379DBC">
                      <a:lumMod val="75000"/>
                      <a:alpha val="40000"/>
                    </a:srgb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CEADW</a:t>
            </a:r>
            <a:r>
              <a:rPr lang="zh-TW" altLang="en-US" sz="4400" b="1" cap="all" spc="100" dirty="0">
                <a:solidFill>
                  <a:srgbClr val="FFFFFF"/>
                </a:solidFill>
                <a:effectLst>
                  <a:glow rad="139700">
                    <a:srgbClr val="379DBC">
                      <a:lumMod val="75000"/>
                      <a:alpha val="40000"/>
                    </a:srgb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保障之權利</a:t>
            </a:r>
          </a:p>
        </p:txBody>
      </p:sp>
      <p:cxnSp>
        <p:nvCxnSpPr>
          <p:cNvPr id="3" name="直線接點 2"/>
          <p:cNvCxnSpPr/>
          <p:nvPr/>
        </p:nvCxnSpPr>
        <p:spPr>
          <a:xfrm flipH="1">
            <a:off x="429508" y="4912355"/>
            <a:ext cx="3760263" cy="63059"/>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nvGrpSpPr>
          <p:cNvPr id="4" name="群組 3"/>
          <p:cNvGrpSpPr/>
          <p:nvPr/>
        </p:nvGrpSpPr>
        <p:grpSpPr>
          <a:xfrm>
            <a:off x="452796" y="2229970"/>
            <a:ext cx="3969932" cy="578295"/>
            <a:chOff x="270019" y="1801169"/>
            <a:chExt cx="4145217" cy="603828"/>
          </a:xfrm>
          <a:effectLst>
            <a:outerShdw blurRad="76200" dist="12700" dir="8100000" sy="-23000" kx="800400" algn="br" rotWithShape="0">
              <a:prstClr val="black">
                <a:alpha val="20000"/>
              </a:prstClr>
            </a:outerShdw>
          </a:effectLst>
        </p:grpSpPr>
        <p:cxnSp>
          <p:nvCxnSpPr>
            <p:cNvPr id="5" name="直線接點 4"/>
            <p:cNvCxnSpPr/>
            <p:nvPr/>
          </p:nvCxnSpPr>
          <p:spPr>
            <a:xfrm>
              <a:off x="270019" y="1801169"/>
              <a:ext cx="3425159" cy="0"/>
            </a:xfrm>
            <a:prstGeom prst="line">
              <a:avLst/>
            </a:prstGeom>
            <a:ln w="38100">
              <a:solidFill>
                <a:srgbClr val="FF7C80"/>
              </a:solidFill>
              <a:prstDash val="sysDot"/>
            </a:ln>
          </p:spPr>
          <p:style>
            <a:lnRef idx="1">
              <a:schemeClr val="accent1"/>
            </a:lnRef>
            <a:fillRef idx="0">
              <a:schemeClr val="accent1"/>
            </a:fillRef>
            <a:effectRef idx="0">
              <a:schemeClr val="accent1"/>
            </a:effectRef>
            <a:fontRef idx="minor">
              <a:schemeClr val="tx1"/>
            </a:fontRef>
          </p:style>
        </p:cxnSp>
        <p:cxnSp>
          <p:nvCxnSpPr>
            <p:cNvPr id="6" name="直線接點 5"/>
            <p:cNvCxnSpPr/>
            <p:nvPr/>
          </p:nvCxnSpPr>
          <p:spPr>
            <a:xfrm>
              <a:off x="3695178" y="1801169"/>
              <a:ext cx="720058" cy="603828"/>
            </a:xfrm>
            <a:prstGeom prst="line">
              <a:avLst/>
            </a:prstGeom>
            <a:ln w="38100">
              <a:solidFill>
                <a:srgbClr val="FF7C80"/>
              </a:solidFill>
              <a:prstDash val="sysDot"/>
            </a:ln>
          </p:spPr>
          <p:style>
            <a:lnRef idx="1">
              <a:schemeClr val="accent1"/>
            </a:lnRef>
            <a:fillRef idx="0">
              <a:schemeClr val="accent1"/>
            </a:fillRef>
            <a:effectRef idx="0">
              <a:schemeClr val="accent1"/>
            </a:effectRef>
            <a:fontRef idx="minor">
              <a:schemeClr val="tx1"/>
            </a:fontRef>
          </p:style>
        </p:cxnSp>
      </p:grpSp>
      <p:graphicFrame>
        <p:nvGraphicFramePr>
          <p:cNvPr id="7" name="图表 2"/>
          <p:cNvGraphicFramePr/>
          <p:nvPr>
            <p:extLst>
              <p:ext uri="{D42A27DB-BD31-4B8C-83A1-F6EECF244321}">
                <p14:modId xmlns:p14="http://schemas.microsoft.com/office/powerpoint/2010/main" val="3337000707"/>
              </p:ext>
            </p:extLst>
          </p:nvPr>
        </p:nvGraphicFramePr>
        <p:xfrm>
          <a:off x="2911442" y="1789121"/>
          <a:ext cx="6406208" cy="4347580"/>
        </p:xfrm>
        <a:graphic>
          <a:graphicData uri="http://schemas.openxmlformats.org/drawingml/2006/chart">
            <c:chart xmlns:c="http://schemas.openxmlformats.org/drawingml/2006/chart" xmlns:r="http://schemas.openxmlformats.org/officeDocument/2006/relationships" r:id="rId2"/>
          </a:graphicData>
        </a:graphic>
      </p:graphicFrame>
      <p:sp>
        <p:nvSpPr>
          <p:cNvPr id="8" name="橢圓 7"/>
          <p:cNvSpPr/>
          <p:nvPr/>
        </p:nvSpPr>
        <p:spPr>
          <a:xfrm>
            <a:off x="5091994" y="2925382"/>
            <a:ext cx="2051719" cy="2050034"/>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9" name="甜甜圈 8"/>
          <p:cNvSpPr/>
          <p:nvPr/>
        </p:nvSpPr>
        <p:spPr>
          <a:xfrm>
            <a:off x="4825149" y="2637219"/>
            <a:ext cx="2595464" cy="2625939"/>
          </a:xfrm>
          <a:prstGeom prst="donut">
            <a:avLst>
              <a:gd name="adj" fmla="val 5648"/>
            </a:avLst>
          </a:prstGeom>
          <a:solidFill>
            <a:schemeClr val="accent3">
              <a:lumMod val="5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pic>
        <p:nvPicPr>
          <p:cNvPr id="11" name="Picture 4" descr="天元旅游微商城，您身边值得信赖的旅游顾问"/>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5866" y="4604877"/>
            <a:ext cx="812758" cy="8127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日历图标矢量图剪贴画| +1566198剪贴画"/>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2248" b="51736"/>
          <a:stretch/>
        </p:blipFill>
        <p:spPr bwMode="auto">
          <a:xfrm>
            <a:off x="4314377" y="4627003"/>
            <a:ext cx="747858" cy="8565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矩形 12"/>
          <p:cNvSpPr/>
          <p:nvPr/>
        </p:nvSpPr>
        <p:spPr>
          <a:xfrm>
            <a:off x="5092607" y="3267645"/>
            <a:ext cx="2070370" cy="1569660"/>
          </a:xfrm>
          <a:prstGeom prst="rect">
            <a:avLst/>
          </a:prstGeom>
        </p:spPr>
        <p:txBody>
          <a:bodyPr wrap="square">
            <a:spAutoFit/>
          </a:bodyPr>
          <a:lstStyle/>
          <a:p>
            <a:pPr lvl="0" algn="ctr" defTabSz="457200"/>
            <a:r>
              <a:rPr lang="zh-TW" altLang="en-US" sz="3200" b="1" dirty="0">
                <a:solidFill>
                  <a:prstClr val="black"/>
                </a:solidFill>
                <a:latin typeface="微軟正黑體" panose="020B0604030504040204" pitchFamily="34" charset="-120"/>
                <a:ea typeface="微軟正黑體" panose="020B0604030504040204" pitchFamily="34" charset="-120"/>
              </a:rPr>
              <a:t>鼓勵營造性別友善環境</a:t>
            </a:r>
          </a:p>
        </p:txBody>
      </p:sp>
      <p:sp>
        <p:nvSpPr>
          <p:cNvPr id="14" name="矩形 13"/>
          <p:cNvSpPr/>
          <p:nvPr/>
        </p:nvSpPr>
        <p:spPr>
          <a:xfrm>
            <a:off x="391407" y="2349920"/>
            <a:ext cx="3322447" cy="1107996"/>
          </a:xfrm>
          <a:prstGeom prst="rect">
            <a:avLst/>
          </a:prstGeom>
        </p:spPr>
        <p:txBody>
          <a:bodyPr wrap="square">
            <a:spAutoFit/>
          </a:bodyPr>
          <a:lstStyle/>
          <a:p>
            <a:pPr marL="144000" lvl="0" indent="-144000" defTabSz="457200">
              <a:buFont typeface="Arial" panose="020B0604020202020204" pitchFamily="34" charset="0"/>
              <a:buChar char="•"/>
            </a:pPr>
            <a:r>
              <a:rPr lang="zh-TW" altLang="en-US" sz="2200" b="1" dirty="0">
                <a:solidFill>
                  <a:prstClr val="black"/>
                </a:solidFill>
                <a:latin typeface="微軟正黑體" panose="020B0604030504040204" pitchFamily="34" charset="-120"/>
                <a:ea typeface="微軟正黑體" panose="020B0604030504040204" pitchFamily="34" charset="-120"/>
              </a:rPr>
              <a:t>如男女員工比例、男女主管比例、男女公廁比例等設置情形</a:t>
            </a:r>
          </a:p>
        </p:txBody>
      </p:sp>
      <p:sp>
        <p:nvSpPr>
          <p:cNvPr id="15" name="矩形 14"/>
          <p:cNvSpPr/>
          <p:nvPr/>
        </p:nvSpPr>
        <p:spPr>
          <a:xfrm>
            <a:off x="8430829" y="2415530"/>
            <a:ext cx="3315425" cy="1107996"/>
          </a:xfrm>
          <a:prstGeom prst="rect">
            <a:avLst/>
          </a:prstGeom>
        </p:spPr>
        <p:txBody>
          <a:bodyPr wrap="square">
            <a:spAutoFit/>
          </a:bodyPr>
          <a:lstStyle/>
          <a:p>
            <a:pPr marL="144000" lvl="0" indent="-144000" algn="just" defTabSz="457200">
              <a:buFont typeface="Arial" panose="020B0604020202020204" pitchFamily="34" charset="0"/>
              <a:buChar char="•"/>
            </a:pPr>
            <a:r>
              <a:rPr lang="zh-TW" altLang="en-US" sz="2200" b="1" dirty="0">
                <a:solidFill>
                  <a:prstClr val="black"/>
                </a:solidFill>
                <a:latin typeface="微軟正黑體" panose="020B0604030504040204" pitchFamily="34" charset="-120"/>
                <a:ea typeface="微軟正黑體" panose="020B0604030504040204" pitchFamily="34" charset="-120"/>
              </a:rPr>
              <a:t>鼓勵營造性別友善環境，強化空間安全如監視系統及指示標誌建置</a:t>
            </a:r>
            <a:endParaRPr kumimoji="0" lang="zh-TW" altLang="en-US" sz="2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16" name="矩形 15"/>
          <p:cNvSpPr/>
          <p:nvPr/>
        </p:nvSpPr>
        <p:spPr>
          <a:xfrm>
            <a:off x="504698" y="5130988"/>
            <a:ext cx="3360696" cy="1446550"/>
          </a:xfrm>
          <a:prstGeom prst="rect">
            <a:avLst/>
          </a:prstGeom>
        </p:spPr>
        <p:txBody>
          <a:bodyPr wrap="square">
            <a:spAutoFit/>
          </a:bodyPr>
          <a:lstStyle/>
          <a:p>
            <a:pPr marL="144000" lvl="0" indent="-144000" algn="just" defTabSz="457200">
              <a:buFont typeface="Arial" panose="020B0604020202020204" pitchFamily="34" charset="0"/>
              <a:buChar char="•"/>
            </a:pPr>
            <a:r>
              <a:rPr lang="zh-TW" altLang="en-US" sz="2200" b="1" dirty="0">
                <a:solidFill>
                  <a:prstClr val="black"/>
                </a:solidFill>
                <a:latin typeface="微軟正黑體" panose="020B0604030504040204" pitchFamily="34" charset="-120"/>
                <a:ea typeface="微軟正黑體" panose="020B0604030504040204" pitchFamily="34" charset="-120"/>
              </a:rPr>
              <a:t>辦理從業人員訓練時結合</a:t>
            </a:r>
            <a:r>
              <a:rPr lang="en-US" altLang="zh-TW" sz="2200" b="1" dirty="0">
                <a:solidFill>
                  <a:prstClr val="black"/>
                </a:solidFill>
                <a:latin typeface="微軟正黑體" panose="020B0604030504040204" pitchFamily="34" charset="-120"/>
                <a:ea typeface="微軟正黑體" panose="020B0604030504040204" pitchFamily="34" charset="-120"/>
              </a:rPr>
              <a:t>CEDAW</a:t>
            </a:r>
            <a:r>
              <a:rPr lang="zh-TW" altLang="en-US" sz="2200" b="1" dirty="0">
                <a:solidFill>
                  <a:prstClr val="black"/>
                </a:solidFill>
                <a:latin typeface="微軟正黑體" panose="020B0604030504040204" pitchFamily="34" charset="-120"/>
                <a:ea typeface="微軟正黑體" panose="020B0604030504040204" pitchFamily="34" charset="-120"/>
              </a:rPr>
              <a:t>教材及案例進行宣導以強化性別平等觀點。</a:t>
            </a:r>
          </a:p>
        </p:txBody>
      </p:sp>
      <p:sp>
        <p:nvSpPr>
          <p:cNvPr id="17" name="矩形 16"/>
          <p:cNvSpPr/>
          <p:nvPr/>
        </p:nvSpPr>
        <p:spPr>
          <a:xfrm>
            <a:off x="8056635" y="4991135"/>
            <a:ext cx="3593912" cy="769441"/>
          </a:xfrm>
          <a:prstGeom prst="rect">
            <a:avLst/>
          </a:prstGeom>
        </p:spPr>
        <p:txBody>
          <a:bodyPr wrap="square">
            <a:spAutoFit/>
          </a:bodyPr>
          <a:lstStyle/>
          <a:p>
            <a:pPr marL="144000" lvl="0" indent="-144000" algn="just" defTabSz="457200">
              <a:buFont typeface="Arial" panose="020B0604020202020204" pitchFamily="34" charset="0"/>
              <a:buChar char="•"/>
            </a:pPr>
            <a:r>
              <a:rPr lang="zh-TW" altLang="en-US" sz="2200" b="1" dirty="0">
                <a:solidFill>
                  <a:prstClr val="black"/>
                </a:solidFill>
                <a:latin typeface="微軟正黑體" panose="020B0604030504040204" pitchFamily="34" charset="-120"/>
                <a:ea typeface="微軟正黑體" panose="020B0604030504040204" pitchFamily="34" charset="-120"/>
              </a:rPr>
              <a:t>派專人定時及不定時巡邏檢查維護園區安全等措施</a:t>
            </a:r>
            <a:endParaRPr kumimoji="0" lang="zh-TW" altLang="en-US" sz="2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18" name="矩形 17"/>
          <p:cNvSpPr/>
          <p:nvPr/>
        </p:nvSpPr>
        <p:spPr>
          <a:xfrm>
            <a:off x="332208" y="1679003"/>
            <a:ext cx="3388916" cy="461665"/>
          </a:xfrm>
          <a:prstGeom prst="rect">
            <a:avLst/>
          </a:prstGeom>
          <a:ln>
            <a:noFill/>
          </a:ln>
          <a:effectLst/>
        </p:spPr>
        <p:txBody>
          <a:bodyPr wrap="square">
            <a:spAutoFit/>
          </a:bodyPr>
          <a:lstStyle/>
          <a:p>
            <a:pPr lvl="0" defTabSz="457200"/>
            <a:r>
              <a:rPr lang="zh-TW" altLang="en-US" sz="2400" b="1" dirty="0">
                <a:solidFill>
                  <a:srgbClr val="E24856"/>
                </a:solidFill>
                <a:latin typeface="微軟正黑體" panose="020B0604030504040204" pitchFamily="34" charset="-120"/>
                <a:ea typeface="微軟正黑體" panose="020B0604030504040204" pitchFamily="34" charset="-120"/>
              </a:rPr>
              <a:t>輔導設置性別平等措施</a:t>
            </a:r>
          </a:p>
        </p:txBody>
      </p:sp>
      <p:sp>
        <p:nvSpPr>
          <p:cNvPr id="19" name="矩形 18"/>
          <p:cNvSpPr/>
          <p:nvPr/>
        </p:nvSpPr>
        <p:spPr>
          <a:xfrm>
            <a:off x="8430830" y="1691370"/>
            <a:ext cx="3314061" cy="461665"/>
          </a:xfrm>
          <a:prstGeom prst="rect">
            <a:avLst/>
          </a:prstGeom>
        </p:spPr>
        <p:txBody>
          <a:bodyPr wrap="square">
            <a:spAutoFit/>
          </a:bodyPr>
          <a:lstStyle/>
          <a:p>
            <a:pPr lvl="0" defTabSz="457200"/>
            <a:r>
              <a:rPr lang="zh-TW" altLang="en-US" sz="2400" b="1" dirty="0">
                <a:solidFill>
                  <a:srgbClr val="70AD47">
                    <a:lumMod val="50000"/>
                  </a:srgbClr>
                </a:solidFill>
                <a:latin typeface="微軟正黑體" panose="020B0604030504040204" pitchFamily="34" charset="-120"/>
                <a:ea typeface="微軟正黑體" panose="020B0604030504040204" pitchFamily="34" charset="-120"/>
              </a:rPr>
              <a:t>鼓勵營造性別友善環境</a:t>
            </a:r>
            <a:endParaRPr kumimoji="0" lang="zh-TW" altLang="en-US" sz="2400" b="1" i="0" u="none" strike="noStrike" kern="1200" cap="none" spc="0" normalizeH="0" baseline="0" noProof="0" dirty="0">
              <a:ln>
                <a:noFill/>
              </a:ln>
              <a:solidFill>
                <a:srgbClr val="70AD47">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20" name="矩形 19"/>
          <p:cNvSpPr/>
          <p:nvPr/>
        </p:nvSpPr>
        <p:spPr>
          <a:xfrm>
            <a:off x="332208" y="4386375"/>
            <a:ext cx="3785202" cy="461665"/>
          </a:xfrm>
          <a:prstGeom prst="rect">
            <a:avLst/>
          </a:prstGeom>
        </p:spPr>
        <p:txBody>
          <a:bodyPr wrap="none">
            <a:spAutoFit/>
          </a:bodyPr>
          <a:lstStyle/>
          <a:p>
            <a:pPr lvl="0" defTabSz="457200"/>
            <a:r>
              <a:rPr lang="zh-TW" altLang="en-US" sz="2400" b="1" dirty="0">
                <a:solidFill>
                  <a:srgbClr val="FFC000">
                    <a:lumMod val="50000"/>
                  </a:srgbClr>
                </a:solidFill>
                <a:latin typeface="微軟正黑體" panose="020B0604030504040204" pitchFamily="34" charset="-120"/>
                <a:ea typeface="微軟正黑體" panose="020B0604030504040204" pitchFamily="34" charset="-120"/>
              </a:rPr>
              <a:t>從業人員訓練結合</a:t>
            </a:r>
            <a:r>
              <a:rPr lang="en-US" altLang="zh-TW" sz="2400" b="1" dirty="0">
                <a:solidFill>
                  <a:srgbClr val="FFC000">
                    <a:lumMod val="50000"/>
                  </a:srgbClr>
                </a:solidFill>
                <a:latin typeface="微軟正黑體" panose="020B0604030504040204" pitchFamily="34" charset="-120"/>
                <a:ea typeface="微軟正黑體" panose="020B0604030504040204" pitchFamily="34" charset="-120"/>
              </a:rPr>
              <a:t>CEDAW</a:t>
            </a:r>
          </a:p>
        </p:txBody>
      </p:sp>
      <p:sp>
        <p:nvSpPr>
          <p:cNvPr id="21" name="矩形 20"/>
          <p:cNvSpPr/>
          <p:nvPr/>
        </p:nvSpPr>
        <p:spPr>
          <a:xfrm>
            <a:off x="8976972" y="4456838"/>
            <a:ext cx="2661786" cy="461665"/>
          </a:xfrm>
          <a:prstGeom prst="rect">
            <a:avLst/>
          </a:prstGeom>
        </p:spPr>
        <p:txBody>
          <a:bodyPr wrap="square">
            <a:spAutoFit/>
          </a:bodyPr>
          <a:lstStyle/>
          <a:p>
            <a:pPr lvl="0" defTabSz="457200"/>
            <a:r>
              <a:rPr lang="zh-TW" altLang="en-US" sz="2400" b="1" dirty="0">
                <a:solidFill>
                  <a:srgbClr val="0070C0"/>
                </a:solidFill>
                <a:latin typeface="微軟正黑體" panose="020B0604030504040204" pitchFamily="34" charset="-120"/>
                <a:ea typeface="微軟正黑體" panose="020B0604030504040204" pitchFamily="34" charset="-120"/>
              </a:rPr>
              <a:t>維護園區安全措施</a:t>
            </a:r>
            <a:endParaRPr kumimoji="0" lang="zh-TW" altLang="en-US" sz="2400" b="1" i="0" u="none" strike="noStrike" kern="1200" cap="none" spc="0" normalizeH="0" baseline="0" noProof="0" dirty="0">
              <a:ln>
                <a:noFill/>
              </a:ln>
              <a:solidFill>
                <a:srgbClr val="0070C0"/>
              </a:solidFill>
              <a:effectLst/>
              <a:uLnTx/>
              <a:uFillTx/>
              <a:latin typeface="微軟正黑體" panose="020B0604030504040204" pitchFamily="34" charset="-120"/>
              <a:ea typeface="微軟正黑體" panose="020B0604030504040204" pitchFamily="34" charset="-120"/>
              <a:cs typeface="+mn-cs"/>
            </a:endParaRPr>
          </a:p>
        </p:txBody>
      </p:sp>
      <p:grpSp>
        <p:nvGrpSpPr>
          <p:cNvPr id="22" name="群組 21"/>
          <p:cNvGrpSpPr/>
          <p:nvPr/>
        </p:nvGrpSpPr>
        <p:grpSpPr>
          <a:xfrm flipH="1">
            <a:off x="7776851" y="2225046"/>
            <a:ext cx="3789748" cy="585327"/>
            <a:chOff x="-826185" y="1793827"/>
            <a:chExt cx="5241421" cy="611170"/>
          </a:xfrm>
        </p:grpSpPr>
        <p:cxnSp>
          <p:nvCxnSpPr>
            <p:cNvPr id="23" name="直線接點 22"/>
            <p:cNvCxnSpPr/>
            <p:nvPr/>
          </p:nvCxnSpPr>
          <p:spPr>
            <a:xfrm>
              <a:off x="-826185" y="1793827"/>
              <a:ext cx="4521361" cy="7342"/>
            </a:xfrm>
            <a:prstGeom prst="line">
              <a:avLst/>
            </a:prstGeom>
            <a:ln w="3810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3695178" y="1801169"/>
              <a:ext cx="720058" cy="603828"/>
            </a:xfrm>
            <a:prstGeom prst="line">
              <a:avLst/>
            </a:prstGeom>
            <a:ln w="3810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grpSp>
      <p:cxnSp>
        <p:nvCxnSpPr>
          <p:cNvPr id="25" name="直線接點 24"/>
          <p:cNvCxnSpPr/>
          <p:nvPr/>
        </p:nvCxnSpPr>
        <p:spPr>
          <a:xfrm flipH="1">
            <a:off x="7738624" y="4959168"/>
            <a:ext cx="3851967" cy="16246"/>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34" name="Shape 2547"/>
          <p:cNvSpPr/>
          <p:nvPr/>
        </p:nvSpPr>
        <p:spPr>
          <a:xfrm>
            <a:off x="7166305" y="2676368"/>
            <a:ext cx="500827" cy="500645"/>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Lato Light" charset="0"/>
              <a:ea typeface="Lato Light" charset="0"/>
              <a:cs typeface="Lato Light" charset="0"/>
              <a:sym typeface="Gill Sans"/>
            </a:endParaRPr>
          </a:p>
        </p:txBody>
      </p:sp>
      <p:sp>
        <p:nvSpPr>
          <p:cNvPr id="35" name="Shape 2588"/>
          <p:cNvSpPr/>
          <p:nvPr/>
        </p:nvSpPr>
        <p:spPr>
          <a:xfrm>
            <a:off x="4511778" y="2749838"/>
            <a:ext cx="500827" cy="455150"/>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bg1"/>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Lato Light" charset="0"/>
              <a:ea typeface="Lato Light" charset="0"/>
              <a:cs typeface="Lato Light" charset="0"/>
              <a:sym typeface="Gill Sans"/>
            </a:endParaRPr>
          </a:p>
        </p:txBody>
      </p:sp>
      <p:sp>
        <p:nvSpPr>
          <p:cNvPr id="10" name="投影片編號版面配置區 9"/>
          <p:cNvSpPr>
            <a:spLocks noGrp="1"/>
          </p:cNvSpPr>
          <p:nvPr>
            <p:ph type="sldNum" sz="quarter" idx="12"/>
          </p:nvPr>
        </p:nvSpPr>
        <p:spPr/>
        <p:txBody>
          <a:bodyPr/>
          <a:lstStyle/>
          <a:p>
            <a:fld id="{73658493-E90B-46EF-9B8B-6586800F29BE}" type="slidenum">
              <a:rPr lang="zh-TW" altLang="en-US" smtClean="0"/>
              <a:t>12</a:t>
            </a:fld>
            <a:endParaRPr lang="zh-TW" altLang="en-US"/>
          </a:p>
        </p:txBody>
      </p:sp>
    </p:spTree>
    <p:extLst>
      <p:ext uri="{BB962C8B-B14F-4D97-AF65-F5344CB8AC3E}">
        <p14:creationId xmlns:p14="http://schemas.microsoft.com/office/powerpoint/2010/main" val="1119618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 name="群組 143"/>
          <p:cNvGrpSpPr/>
          <p:nvPr/>
        </p:nvGrpSpPr>
        <p:grpSpPr>
          <a:xfrm>
            <a:off x="188808" y="168812"/>
            <a:ext cx="11755542" cy="6552665"/>
            <a:chOff x="379308" y="168812"/>
            <a:chExt cx="11501119" cy="6552665"/>
          </a:xfrm>
        </p:grpSpPr>
        <p:cxnSp>
          <p:nvCxnSpPr>
            <p:cNvPr id="145" name="直線接點 144"/>
            <p:cNvCxnSpPr/>
            <p:nvPr userDrawn="1"/>
          </p:nvCxnSpPr>
          <p:spPr>
            <a:xfrm>
              <a:off x="406400" y="168812"/>
              <a:ext cx="11446934" cy="0"/>
            </a:xfrm>
            <a:prstGeom prst="line">
              <a:avLst/>
            </a:prstGeom>
            <a:ln w="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6" name="直線接點 145"/>
            <p:cNvCxnSpPr/>
            <p:nvPr userDrawn="1"/>
          </p:nvCxnSpPr>
          <p:spPr>
            <a:xfrm>
              <a:off x="379308" y="168812"/>
              <a:ext cx="27093" cy="6552665"/>
            </a:xfrm>
            <a:prstGeom prst="line">
              <a:avLst/>
            </a:prstGeom>
            <a:ln w="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7" name="直線接點 146"/>
            <p:cNvCxnSpPr/>
            <p:nvPr userDrawn="1"/>
          </p:nvCxnSpPr>
          <p:spPr>
            <a:xfrm>
              <a:off x="11853334" y="168812"/>
              <a:ext cx="27093" cy="6552665"/>
            </a:xfrm>
            <a:prstGeom prst="line">
              <a:avLst/>
            </a:prstGeom>
            <a:ln w="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8" name="直線接點 147"/>
            <p:cNvCxnSpPr/>
            <p:nvPr userDrawn="1"/>
          </p:nvCxnSpPr>
          <p:spPr>
            <a:xfrm>
              <a:off x="433493" y="6721477"/>
              <a:ext cx="11446934" cy="0"/>
            </a:xfrm>
            <a:prstGeom prst="line">
              <a:avLst/>
            </a:prstGeom>
            <a:ln w="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2324464" y="360004"/>
            <a:ext cx="3647150" cy="837152"/>
          </a:xfrm>
          <a:prstGeom prst="rect">
            <a:avLst/>
          </a:prstGeom>
        </p:spPr>
        <p:txBody>
          <a:bodyPr wrap="square">
            <a:spAutoFit/>
          </a:bodyPr>
          <a:lstStyle/>
          <a:p>
            <a:pPr lvl="0">
              <a:lnSpc>
                <a:spcPct val="110000"/>
              </a:lnSpc>
              <a:spcBef>
                <a:spcPct val="0"/>
              </a:spcBef>
            </a:pPr>
            <a:r>
              <a:rPr lang="zh-TW" altLang="en-US" sz="4400" b="1" cap="all" spc="100" dirty="0">
                <a:solidFill>
                  <a:srgbClr val="FFFFFF"/>
                </a:solidFill>
                <a:effectLst>
                  <a:glow rad="139700">
                    <a:srgbClr val="379DBC">
                      <a:lumMod val="75000"/>
                      <a:alpha val="40000"/>
                    </a:srgb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預期宣導效益</a:t>
            </a:r>
          </a:p>
        </p:txBody>
      </p:sp>
      <p:grpSp>
        <p:nvGrpSpPr>
          <p:cNvPr id="130" name="群組 129"/>
          <p:cNvGrpSpPr/>
          <p:nvPr/>
        </p:nvGrpSpPr>
        <p:grpSpPr>
          <a:xfrm>
            <a:off x="2380610" y="1118497"/>
            <a:ext cx="3566457" cy="79057"/>
            <a:chOff x="0" y="0"/>
            <a:chExt cx="2940893" cy="216024"/>
          </a:xfrm>
        </p:grpSpPr>
        <p:sp>
          <p:nvSpPr>
            <p:cNvPr id="131" name="矩形 130"/>
            <p:cNvSpPr/>
            <p:nvPr/>
          </p:nvSpPr>
          <p:spPr>
            <a:xfrm>
              <a:off x="0" y="0"/>
              <a:ext cx="807225" cy="216024"/>
            </a:xfrm>
            <a:prstGeom prst="rect">
              <a:avLst/>
            </a:prstGeom>
            <a:solidFill>
              <a:srgbClr val="FE8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132" name="矩形 131"/>
            <p:cNvSpPr/>
            <p:nvPr/>
          </p:nvSpPr>
          <p:spPr>
            <a:xfrm>
              <a:off x="533417" y="0"/>
              <a:ext cx="807225" cy="216024"/>
            </a:xfrm>
            <a:prstGeom prst="rect">
              <a:avLst/>
            </a:prstGeom>
            <a:solidFill>
              <a:srgbClr val="FCA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133" name="矩形 132"/>
            <p:cNvSpPr/>
            <p:nvPr/>
          </p:nvSpPr>
          <p:spPr>
            <a:xfrm>
              <a:off x="1066834" y="0"/>
              <a:ext cx="807225" cy="216024"/>
            </a:xfrm>
            <a:prstGeom prst="rect">
              <a:avLst/>
            </a:prstGeom>
            <a:solidFill>
              <a:srgbClr val="C6D1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134" name="矩形 133"/>
            <p:cNvSpPr/>
            <p:nvPr/>
          </p:nvSpPr>
          <p:spPr>
            <a:xfrm>
              <a:off x="1600251" y="0"/>
              <a:ext cx="807225" cy="216024"/>
            </a:xfrm>
            <a:prstGeom prst="rect">
              <a:avLst/>
            </a:prstGeom>
            <a:solidFill>
              <a:srgbClr val="B4E0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135" name="矩形 134"/>
            <p:cNvSpPr/>
            <p:nvPr/>
          </p:nvSpPr>
          <p:spPr>
            <a:xfrm>
              <a:off x="2133668" y="0"/>
              <a:ext cx="807225" cy="216024"/>
            </a:xfrm>
            <a:prstGeom prst="rect">
              <a:avLst/>
            </a:prstGeom>
            <a:solidFill>
              <a:srgbClr val="A5B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grpSp>
      <p:pic>
        <p:nvPicPr>
          <p:cNvPr id="136" name="圖片 135"/>
          <p:cNvPicPr>
            <a:picLocks noChangeAspect="1"/>
          </p:cNvPicPr>
          <p:nvPr/>
        </p:nvPicPr>
        <p:blipFill rotWithShape="1">
          <a:blip r:embed="rId2" cstate="print">
            <a:extLst>
              <a:ext uri="{28A0092B-C50C-407E-A947-70E740481C1C}">
                <a14:useLocalDpi xmlns:a14="http://schemas.microsoft.com/office/drawing/2010/main" val="0"/>
              </a:ext>
            </a:extLst>
          </a:blip>
          <a:srcRect l="7726" r="8071"/>
          <a:stretch/>
        </p:blipFill>
        <p:spPr>
          <a:xfrm>
            <a:off x="490353" y="0"/>
            <a:ext cx="1708139" cy="6858000"/>
          </a:xfrm>
          <a:prstGeom prst="rect">
            <a:avLst/>
          </a:prstGeom>
        </p:spPr>
      </p:pic>
      <p:grpSp>
        <p:nvGrpSpPr>
          <p:cNvPr id="137" name="组合 19">
            <a:extLst>
              <a:ext uri="{FF2B5EF4-FFF2-40B4-BE49-F238E27FC236}">
                <a16:creationId xmlns:a16="http://schemas.microsoft.com/office/drawing/2014/main" id="{C4AF12C6-FDC0-49E7-96A8-4302DD1E974C}"/>
              </a:ext>
            </a:extLst>
          </p:cNvPr>
          <p:cNvGrpSpPr/>
          <p:nvPr/>
        </p:nvGrpSpPr>
        <p:grpSpPr>
          <a:xfrm>
            <a:off x="752279" y="915381"/>
            <a:ext cx="1139362" cy="995474"/>
            <a:chOff x="3157322" y="2222289"/>
            <a:chExt cx="2649648" cy="2315028"/>
          </a:xfrm>
        </p:grpSpPr>
        <p:sp>
          <p:nvSpPr>
            <p:cNvPr id="138" name="任意多边形: 形状 50">
              <a:extLst>
                <a:ext uri="{FF2B5EF4-FFF2-40B4-BE49-F238E27FC236}">
                  <a16:creationId xmlns:a16="http://schemas.microsoft.com/office/drawing/2014/main" id="{C42418A4-543B-45B4-81D4-4DD5266C3A03}"/>
                </a:ext>
              </a:extLst>
            </p:cNvPr>
            <p:cNvSpPr/>
            <p:nvPr/>
          </p:nvSpPr>
          <p:spPr>
            <a:xfrm>
              <a:off x="3157322" y="2222289"/>
              <a:ext cx="2649648" cy="559977"/>
            </a:xfrm>
            <a:custGeom>
              <a:avLst/>
              <a:gdLst>
                <a:gd name="connsiteX0" fmla="*/ 438150 w 3695700"/>
                <a:gd name="connsiteY0" fmla="*/ 714375 h 781050"/>
                <a:gd name="connsiteX1" fmla="*/ 0 w 3695700"/>
                <a:gd name="connsiteY1" fmla="*/ 0 h 781050"/>
                <a:gd name="connsiteX2" fmla="*/ 3695700 w 3695700"/>
                <a:gd name="connsiteY2" fmla="*/ 0 h 781050"/>
                <a:gd name="connsiteX3" fmla="*/ 3257550 w 3695700"/>
                <a:gd name="connsiteY3" fmla="*/ 781050 h 781050"/>
              </a:gdLst>
              <a:ahLst/>
              <a:cxnLst>
                <a:cxn ang="0">
                  <a:pos x="connsiteX0" y="connsiteY0"/>
                </a:cxn>
                <a:cxn ang="0">
                  <a:pos x="connsiteX1" y="connsiteY1"/>
                </a:cxn>
                <a:cxn ang="0">
                  <a:pos x="connsiteX2" y="connsiteY2"/>
                </a:cxn>
                <a:cxn ang="0">
                  <a:pos x="connsiteX3" y="connsiteY3"/>
                </a:cxn>
              </a:cxnLst>
              <a:rect l="l" t="t" r="r" b="b"/>
              <a:pathLst>
                <a:path w="3695700" h="781050">
                  <a:moveTo>
                    <a:pt x="438150" y="714375"/>
                  </a:moveTo>
                  <a:lnTo>
                    <a:pt x="0" y="0"/>
                  </a:lnTo>
                  <a:lnTo>
                    <a:pt x="3695700" y="0"/>
                  </a:lnTo>
                  <a:lnTo>
                    <a:pt x="3257550" y="78105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8518"/>
              <a:endParaRPr lang="zh-CN" altLang="en-US" sz="1130">
                <a:solidFill>
                  <a:prstClr val="white"/>
                </a:solidFill>
                <a:latin typeface="Calibri" panose="020F0502020204030204"/>
                <a:ea typeface="方正黑体简体" panose="02010601030101010101" pitchFamily="2" charset="-122"/>
              </a:endParaRPr>
            </a:p>
          </p:txBody>
        </p:sp>
        <p:sp>
          <p:nvSpPr>
            <p:cNvPr id="139" name="任意多边形: 形状 51">
              <a:extLst>
                <a:ext uri="{FF2B5EF4-FFF2-40B4-BE49-F238E27FC236}">
                  <a16:creationId xmlns:a16="http://schemas.microsoft.com/office/drawing/2014/main" id="{0F5E9711-EC71-4658-97FF-8E171D90E5DD}"/>
                </a:ext>
              </a:extLst>
            </p:cNvPr>
            <p:cNvSpPr/>
            <p:nvPr/>
          </p:nvSpPr>
          <p:spPr>
            <a:xfrm>
              <a:off x="4181670" y="3977340"/>
              <a:ext cx="614609" cy="559977"/>
            </a:xfrm>
            <a:custGeom>
              <a:avLst/>
              <a:gdLst>
                <a:gd name="connsiteX0" fmla="*/ 0 w 857250"/>
                <a:gd name="connsiteY0" fmla="*/ 28575 h 781050"/>
                <a:gd name="connsiteX1" fmla="*/ 438150 w 857250"/>
                <a:gd name="connsiteY1" fmla="*/ 781050 h 781050"/>
                <a:gd name="connsiteX2" fmla="*/ 857250 w 857250"/>
                <a:gd name="connsiteY2" fmla="*/ 0 h 781050"/>
              </a:gdLst>
              <a:ahLst/>
              <a:cxnLst>
                <a:cxn ang="0">
                  <a:pos x="connsiteX0" y="connsiteY0"/>
                </a:cxn>
                <a:cxn ang="0">
                  <a:pos x="connsiteX1" y="connsiteY1"/>
                </a:cxn>
                <a:cxn ang="0">
                  <a:pos x="connsiteX2" y="connsiteY2"/>
                </a:cxn>
              </a:cxnLst>
              <a:rect l="l" t="t" r="r" b="b"/>
              <a:pathLst>
                <a:path w="857250" h="781050">
                  <a:moveTo>
                    <a:pt x="0" y="28575"/>
                  </a:moveTo>
                  <a:lnTo>
                    <a:pt x="438150" y="781050"/>
                  </a:lnTo>
                  <a:lnTo>
                    <a:pt x="85725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8518"/>
              <a:endParaRPr lang="zh-CN" altLang="en-US" sz="1130">
                <a:solidFill>
                  <a:prstClr val="white"/>
                </a:solidFill>
                <a:latin typeface="Calibri" panose="020F0502020204030204"/>
                <a:ea typeface="方正黑体简体" panose="02010601030101010101" pitchFamily="2" charset="-122"/>
              </a:endParaRPr>
            </a:p>
          </p:txBody>
        </p:sp>
        <p:sp>
          <p:nvSpPr>
            <p:cNvPr id="141" name="文本框 6">
              <a:extLst>
                <a:ext uri="{FF2B5EF4-FFF2-40B4-BE49-F238E27FC236}">
                  <a16:creationId xmlns:a16="http://schemas.microsoft.com/office/drawing/2014/main" id="{FB8EC579-838F-4037-A36A-3C1163CBBDA2}"/>
                </a:ext>
              </a:extLst>
            </p:cNvPr>
            <p:cNvSpPr txBox="1"/>
            <p:nvPr/>
          </p:nvSpPr>
          <p:spPr>
            <a:xfrm>
              <a:off x="3422440" y="2531071"/>
              <a:ext cx="2114747" cy="1316684"/>
            </a:xfrm>
            <a:prstGeom prst="rect">
              <a:avLst/>
            </a:prstGeom>
            <a:noFill/>
          </p:spPr>
          <p:txBody>
            <a:bodyPr wrap="none" rtlCol="0">
              <a:spAutoFit/>
            </a:bodyPr>
            <a:lstStyle/>
            <a:p>
              <a:pPr algn="ctr" defTabSz="638518">
                <a:lnSpc>
                  <a:spcPct val="120000"/>
                </a:lnSpc>
              </a:pPr>
              <a:r>
                <a:rPr lang="zh-CN" altLang="en-US" sz="2764" spc="63" dirty="0">
                  <a:solidFill>
                    <a:prstClr val="white"/>
                  </a:solidFill>
                  <a:ea typeface="方正黑体简体" panose="02010601030101010101" pitchFamily="2" charset="-122"/>
                </a:rPr>
                <a:t>結論</a:t>
              </a:r>
            </a:p>
          </p:txBody>
        </p:sp>
      </p:grpSp>
      <p:sp>
        <p:nvSpPr>
          <p:cNvPr id="163" name="矩形 162"/>
          <p:cNvSpPr/>
          <p:nvPr/>
        </p:nvSpPr>
        <p:spPr>
          <a:xfrm>
            <a:off x="2398017" y="1224736"/>
            <a:ext cx="7069757" cy="830997"/>
          </a:xfrm>
          <a:prstGeom prst="rect">
            <a:avLst/>
          </a:prstGeom>
        </p:spPr>
        <p:txBody>
          <a:bodyPr wrap="square">
            <a:spAutoFit/>
          </a:bodyPr>
          <a:lstStyle/>
          <a:p>
            <a:pPr marL="342900" indent="-342900">
              <a:buFont typeface="Arial" panose="020B0604020202020204" pitchFamily="34" charset="0"/>
              <a:buChar char="•"/>
            </a:pPr>
            <a:r>
              <a:rPr lang="zh-TW" altLang="en-US" sz="2400" b="1" dirty="0">
                <a:solidFill>
                  <a:srgbClr val="0070C0"/>
                </a:solidFill>
                <a:latin typeface="微軟正黑體" panose="020B0604030504040204" pitchFamily="34" charset="-120"/>
                <a:ea typeface="微軟正黑體" panose="020B0604030504040204" pitchFamily="34" charset="-120"/>
              </a:rPr>
              <a:t>觀光遊樂業營造無障礙、性別友善園區環境</a:t>
            </a:r>
            <a:endParaRPr lang="en-US" altLang="zh-TW" sz="2400" b="1" dirty="0">
              <a:solidFill>
                <a:srgbClr val="0070C0"/>
              </a:solidFill>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400" b="1" dirty="0">
                <a:solidFill>
                  <a:srgbClr val="0070C0"/>
                </a:solidFill>
                <a:latin typeface="微軟正黑體" panose="020B0604030504040204" pitchFamily="34" charset="-120"/>
                <a:ea typeface="微軟正黑體" panose="020B0604030504040204" pitchFamily="34" charset="-120"/>
              </a:rPr>
              <a:t>鼓勵女性攜家帶眷戶外活動或受照顧者獨立外出</a:t>
            </a:r>
          </a:p>
        </p:txBody>
      </p:sp>
      <p:grpSp>
        <p:nvGrpSpPr>
          <p:cNvPr id="182" name="群組 181"/>
          <p:cNvGrpSpPr/>
          <p:nvPr/>
        </p:nvGrpSpPr>
        <p:grpSpPr>
          <a:xfrm>
            <a:off x="2790024" y="2321307"/>
            <a:ext cx="8571781" cy="4262545"/>
            <a:chOff x="2716145" y="2627413"/>
            <a:chExt cx="7179558" cy="3570225"/>
          </a:xfrm>
        </p:grpSpPr>
        <p:sp>
          <p:nvSpPr>
            <p:cNvPr id="169" name="六邊形 168"/>
            <p:cNvSpPr/>
            <p:nvPr/>
          </p:nvSpPr>
          <p:spPr>
            <a:xfrm>
              <a:off x="2743306" y="2647505"/>
              <a:ext cx="1988820" cy="1714500"/>
            </a:xfrm>
            <a:prstGeom prst="hexag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0" name="矩形 169"/>
            <p:cNvSpPr/>
            <p:nvPr/>
          </p:nvSpPr>
          <p:spPr>
            <a:xfrm>
              <a:off x="3059043" y="2988024"/>
              <a:ext cx="1337915" cy="928036"/>
            </a:xfrm>
            <a:prstGeom prst="rect">
              <a:avLst/>
            </a:prstGeom>
          </p:spPr>
          <p:txBody>
            <a:bodyPr wrap="square">
              <a:spAutoFit/>
            </a:bodyPr>
            <a:lstStyle/>
            <a:p>
              <a:r>
                <a:rPr lang="zh-TW" altLang="zh-TW" sz="2200" b="1" dirty="0">
                  <a:solidFill>
                    <a:schemeClr val="tx1">
                      <a:lumMod val="75000"/>
                      <a:lumOff val="25000"/>
                    </a:schemeClr>
                  </a:solidFill>
                  <a:latin typeface="微軟正黑體" panose="020B0604030504040204" pitchFamily="34" charset="-120"/>
                  <a:ea typeface="微軟正黑體" panose="020B0604030504040204" pitchFamily="34" charset="-120"/>
                </a:rPr>
                <a:t>遊樂業從事人員優質化教育訓練</a:t>
              </a:r>
              <a:endParaRPr lang="en-US" altLang="zh-TW" sz="2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171" name="六邊形 170"/>
            <p:cNvSpPr/>
            <p:nvPr/>
          </p:nvSpPr>
          <p:spPr>
            <a:xfrm>
              <a:off x="2716145" y="4483138"/>
              <a:ext cx="1988820" cy="1714500"/>
            </a:xfrm>
            <a:prstGeom prst="hexagon">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5" name="矩形 164"/>
            <p:cNvSpPr/>
            <p:nvPr/>
          </p:nvSpPr>
          <p:spPr>
            <a:xfrm>
              <a:off x="2902477" y="4718637"/>
              <a:ext cx="1605305" cy="1211602"/>
            </a:xfrm>
            <a:prstGeom prst="rect">
              <a:avLst/>
            </a:prstGeom>
          </p:spPr>
          <p:txBody>
            <a:bodyPr wrap="square">
              <a:spAutoFit/>
            </a:bodyPr>
            <a:lstStyle/>
            <a:p>
              <a:pPr algn="ctr"/>
              <a:r>
                <a:rPr lang="zh-TW" altLang="zh-TW" sz="2200" b="1" dirty="0">
                  <a:solidFill>
                    <a:schemeClr val="tx1">
                      <a:lumMod val="75000"/>
                      <a:lumOff val="25000"/>
                    </a:schemeClr>
                  </a:solidFill>
                  <a:latin typeface="微軟正黑體" panose="020B0604030504040204" pitchFamily="34" charset="-120"/>
                  <a:ea typeface="微軟正黑體" panose="020B0604030504040204" pitchFamily="34" charset="-120"/>
                </a:rPr>
                <a:t>「性別平等」課程結合</a:t>
              </a:r>
              <a:r>
                <a:rPr lang="en-US" altLang="zh-TW" sz="2200" b="1" dirty="0">
                  <a:solidFill>
                    <a:schemeClr val="tx1">
                      <a:lumMod val="75000"/>
                      <a:lumOff val="25000"/>
                    </a:schemeClr>
                  </a:solidFill>
                  <a:latin typeface="微軟正黑體" panose="020B0604030504040204" pitchFamily="34" charset="-120"/>
                  <a:ea typeface="微軟正黑體" panose="020B0604030504040204" pitchFamily="34" charset="-120"/>
                </a:rPr>
                <a:t>CEDAW</a:t>
              </a:r>
              <a:r>
                <a:rPr lang="zh-TW" altLang="zh-TW" sz="2200" b="1" dirty="0">
                  <a:solidFill>
                    <a:schemeClr val="tx1">
                      <a:lumMod val="75000"/>
                      <a:lumOff val="25000"/>
                    </a:schemeClr>
                  </a:solidFill>
                  <a:latin typeface="微軟正黑體" panose="020B0604030504040204" pitchFamily="34" charset="-120"/>
                  <a:ea typeface="微軟正黑體" panose="020B0604030504040204" pitchFamily="34" charset="-120"/>
                </a:rPr>
                <a:t>教材及案例</a:t>
              </a:r>
              <a:endParaRPr lang="en-US" altLang="zh-TW" sz="2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172" name="六邊形 171"/>
            <p:cNvSpPr/>
            <p:nvPr/>
          </p:nvSpPr>
          <p:spPr>
            <a:xfrm>
              <a:off x="4480704" y="3523360"/>
              <a:ext cx="1988820" cy="1714500"/>
            </a:xfrm>
            <a:prstGeom prst="hexagon">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4" name="矩形 173"/>
            <p:cNvSpPr/>
            <p:nvPr/>
          </p:nvSpPr>
          <p:spPr>
            <a:xfrm>
              <a:off x="4704965" y="3764393"/>
              <a:ext cx="1572475" cy="1211602"/>
            </a:xfrm>
            <a:prstGeom prst="rect">
              <a:avLst/>
            </a:prstGeom>
          </p:spPr>
          <p:txBody>
            <a:bodyPr wrap="square">
              <a:spAutoFit/>
            </a:bodyPr>
            <a:lstStyle/>
            <a:p>
              <a:pPr lvl="0" algn="ctr"/>
              <a:r>
                <a:rPr lang="zh-TW" altLang="zh-TW" sz="2200" b="1" dirty="0">
                  <a:solidFill>
                    <a:schemeClr val="tx1">
                      <a:lumMod val="75000"/>
                      <a:lumOff val="25000"/>
                    </a:schemeClr>
                  </a:solidFill>
                  <a:latin typeface="微軟正黑體" panose="020B0604030504040204" pitchFamily="34" charset="-120"/>
                  <a:ea typeface="微軟正黑體" panose="020B0604030504040204" pitchFamily="34" charset="-120"/>
                </a:rPr>
                <a:t>強化性別平等觀點，規劃園區</a:t>
              </a:r>
              <a:r>
                <a:rPr lang="zh-TW" altLang="en-US" sz="2200" b="1" dirty="0">
                  <a:solidFill>
                    <a:schemeClr val="tx1">
                      <a:lumMod val="75000"/>
                      <a:lumOff val="25000"/>
                    </a:schemeClr>
                  </a:solidFill>
                  <a:latin typeface="微軟正黑體" panose="020B0604030504040204" pitchFamily="34" charset="-120"/>
                  <a:ea typeface="微軟正黑體" panose="020B0604030504040204" pitchFamily="34" charset="-120"/>
                </a:rPr>
                <a:t>，及</a:t>
              </a:r>
              <a:r>
                <a:rPr lang="zh-TW" altLang="zh-TW" sz="2200" b="1" dirty="0">
                  <a:solidFill>
                    <a:schemeClr val="tx1">
                      <a:lumMod val="75000"/>
                      <a:lumOff val="25000"/>
                    </a:schemeClr>
                  </a:solidFill>
                  <a:latin typeface="微軟正黑體" panose="020B0604030504040204" pitchFamily="34" charset="-120"/>
                  <a:ea typeface="微軟正黑體" panose="020B0604030504040204" pitchFamily="34" charset="-120"/>
                </a:rPr>
                <a:t>軟硬體環境</a:t>
              </a:r>
              <a:r>
                <a:rPr lang="zh-TW" altLang="en-US" sz="2200" b="1" dirty="0">
                  <a:solidFill>
                    <a:schemeClr val="tx1">
                      <a:lumMod val="75000"/>
                      <a:lumOff val="25000"/>
                    </a:schemeClr>
                  </a:solidFill>
                  <a:latin typeface="微軟正黑體" panose="020B0604030504040204" pitchFamily="34" charset="-120"/>
                  <a:ea typeface="微軟正黑體" panose="020B0604030504040204" pitchFamily="34" charset="-120"/>
                </a:rPr>
                <a:t>與</a:t>
              </a:r>
              <a:r>
                <a:rPr lang="zh-TW" altLang="zh-TW" sz="2200" b="1" dirty="0">
                  <a:solidFill>
                    <a:schemeClr val="tx1">
                      <a:lumMod val="75000"/>
                      <a:lumOff val="25000"/>
                    </a:schemeClr>
                  </a:solidFill>
                  <a:latin typeface="微軟正黑體" panose="020B0604030504040204" pitchFamily="34" charset="-120"/>
                  <a:ea typeface="微軟正黑體" panose="020B0604030504040204" pitchFamily="34" charset="-120"/>
                </a:rPr>
                <a:t>資源</a:t>
              </a:r>
              <a:endParaRPr lang="en-US" altLang="zh-TW" sz="2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175" name="六邊形 174"/>
            <p:cNvSpPr/>
            <p:nvPr/>
          </p:nvSpPr>
          <p:spPr>
            <a:xfrm>
              <a:off x="6195348" y="2627413"/>
              <a:ext cx="1988820" cy="1714500"/>
            </a:xfrm>
            <a:prstGeom prst="hexag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6" name="矩形 175"/>
            <p:cNvSpPr/>
            <p:nvPr/>
          </p:nvSpPr>
          <p:spPr>
            <a:xfrm>
              <a:off x="6469524" y="2853331"/>
              <a:ext cx="1610162" cy="1211602"/>
            </a:xfrm>
            <a:prstGeom prst="rect">
              <a:avLst/>
            </a:prstGeom>
          </p:spPr>
          <p:txBody>
            <a:bodyPr wrap="square">
              <a:spAutoFit/>
            </a:bodyPr>
            <a:lstStyle/>
            <a:p>
              <a:r>
                <a:rPr lang="zh-TW" altLang="zh-TW" sz="2200" b="1" dirty="0">
                  <a:solidFill>
                    <a:schemeClr val="tx1">
                      <a:lumMod val="75000"/>
                      <a:lumOff val="25000"/>
                    </a:schemeClr>
                  </a:solidFill>
                  <a:latin typeface="微軟正黑體" panose="020B0604030504040204" pitchFamily="34" charset="-120"/>
                  <a:ea typeface="微軟正黑體" panose="020B0604030504040204" pitchFamily="34" charset="-120"/>
                </a:rPr>
                <a:t>提升全齡化、銀髮族群及女性參與無障礙旅遊之意願</a:t>
              </a:r>
              <a:endParaRPr lang="zh-TW" altLang="en-US" sz="2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177" name="六邊形 176"/>
            <p:cNvSpPr/>
            <p:nvPr/>
          </p:nvSpPr>
          <p:spPr>
            <a:xfrm>
              <a:off x="7906883" y="3544251"/>
              <a:ext cx="1988820" cy="1714500"/>
            </a:xfrm>
            <a:prstGeom prst="hexagon">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8" name="矩形 177"/>
            <p:cNvSpPr/>
            <p:nvPr/>
          </p:nvSpPr>
          <p:spPr>
            <a:xfrm>
              <a:off x="8325927" y="3542179"/>
              <a:ext cx="1236387" cy="696027"/>
            </a:xfrm>
            <a:prstGeom prst="rect">
              <a:avLst/>
            </a:prstGeom>
          </p:spPr>
          <p:txBody>
            <a:bodyPr wrap="square">
              <a:spAutoFit/>
            </a:bodyPr>
            <a:lstStyle/>
            <a:p>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辦理督導考核競賽</a:t>
              </a:r>
            </a:p>
          </p:txBody>
        </p:sp>
      </p:grpSp>
      <p:sp>
        <p:nvSpPr>
          <p:cNvPr id="167" name="矩形 166"/>
          <p:cNvSpPr/>
          <p:nvPr/>
        </p:nvSpPr>
        <p:spPr>
          <a:xfrm>
            <a:off x="9176684" y="4190683"/>
            <a:ext cx="2504554" cy="1323439"/>
          </a:xfrm>
          <a:prstGeom prst="rect">
            <a:avLst/>
          </a:prstGeom>
        </p:spPr>
        <p:txBody>
          <a:bodyPr wrap="square">
            <a:spAutoFit/>
          </a:bodyPr>
          <a:lstStyle/>
          <a:p>
            <a:pPr marL="177800" lvl="0" indent="-177800">
              <a:lnSpc>
                <a:spcPts val="2400"/>
              </a:lnSpc>
            </a:pP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落實營造性別友善職場的工作環境。</a:t>
            </a:r>
            <a:endParaRPr lang="en-US" altLang="zh-TW" dirty="0">
              <a:latin typeface="微軟正黑體" panose="020B0604030504040204" pitchFamily="34" charset="-120"/>
              <a:ea typeface="微軟正黑體" panose="020B0604030504040204" pitchFamily="34" charset="-120"/>
            </a:endParaRPr>
          </a:p>
          <a:p>
            <a:pPr marL="177800" lvl="0" indent="-177800">
              <a:lnSpc>
                <a:spcPts val="2400"/>
              </a:lnSpc>
            </a:pP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提供遊客友善環境，納入考核，予以獎勵。</a:t>
            </a:r>
          </a:p>
        </p:txBody>
      </p:sp>
      <p:pic>
        <p:nvPicPr>
          <p:cNvPr id="183" name="Picture 3" descr="MC90041627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1747" y="637393"/>
            <a:ext cx="1720793" cy="1895744"/>
          </a:xfrm>
          <a:prstGeom prst="rect">
            <a:avLst/>
          </a:prstGeom>
          <a:noFill/>
          <a:extLst>
            <a:ext uri="{909E8E84-426E-40DD-AFC4-6F175D3DCCD1}">
              <a14:hiddenFill xmlns:a14="http://schemas.microsoft.com/office/drawing/2010/main">
                <a:solidFill>
                  <a:srgbClr val="FFFFFF"/>
                </a:solidFill>
              </a14:hiddenFill>
            </a:ext>
          </a:extLst>
        </p:spPr>
      </p:pic>
      <p:sp>
        <p:nvSpPr>
          <p:cNvPr id="3" name="投影片編號版面配置區 2"/>
          <p:cNvSpPr>
            <a:spLocks noGrp="1"/>
          </p:cNvSpPr>
          <p:nvPr>
            <p:ph type="sldNum" sz="quarter" idx="12"/>
          </p:nvPr>
        </p:nvSpPr>
        <p:spPr/>
        <p:txBody>
          <a:bodyPr/>
          <a:lstStyle/>
          <a:p>
            <a:fld id="{73658493-E90B-46EF-9B8B-6586800F29BE}" type="slidenum">
              <a:rPr lang="zh-TW" altLang="en-US" smtClean="0"/>
              <a:t>13</a:t>
            </a:fld>
            <a:endParaRPr lang="zh-TW" altLang="en-US"/>
          </a:p>
        </p:txBody>
      </p:sp>
    </p:spTree>
    <p:extLst>
      <p:ext uri="{BB962C8B-B14F-4D97-AF65-F5344CB8AC3E}">
        <p14:creationId xmlns:p14="http://schemas.microsoft.com/office/powerpoint/2010/main" val="1674568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276350"/>
            <a:ext cx="12192000" cy="4991100"/>
          </a:xfrm>
          <a:prstGeom prst="rect">
            <a:avLst/>
          </a:prstGeom>
          <a:pattFill prst="pct5">
            <a:fgClr>
              <a:srgbClr val="FF99F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latin typeface="Calibri" panose="020F0502020204030204"/>
              <a:ea typeface="新細明體" panose="02020500000000000000" pitchFamily="18" charset="-120"/>
            </a:endParaRPr>
          </a:p>
        </p:txBody>
      </p:sp>
      <p:pic>
        <p:nvPicPr>
          <p:cNvPr id="4" name="Picture 8" descr="heart"/>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15798" y="1620789"/>
            <a:ext cx="4360403" cy="3637011"/>
          </a:xfrm>
          <a:prstGeom prst="rect">
            <a:avLst/>
          </a:prstGeom>
          <a:noFill/>
          <a:ln w="9525">
            <a:noFill/>
            <a:miter lim="800000"/>
            <a:headEnd/>
            <a:tailEnd/>
          </a:ln>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1038" y="5150402"/>
            <a:ext cx="44751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圖片 5"/>
          <p:cNvPicPr>
            <a:picLocks noChangeAspect="1"/>
          </p:cNvPicPr>
          <p:nvPr/>
        </p:nvPicPr>
        <p:blipFill>
          <a:blip r:embed="rId4">
            <a:clrChange>
              <a:clrFrom>
                <a:srgbClr val="FEFEFE"/>
              </a:clrFrom>
              <a:clrTo>
                <a:srgbClr val="FEFEFE">
                  <a:alpha val="0"/>
                </a:srgbClr>
              </a:clrTo>
            </a:clrChange>
          </a:blip>
          <a:stretch>
            <a:fillRect/>
          </a:stretch>
        </p:blipFill>
        <p:spPr>
          <a:xfrm>
            <a:off x="268277" y="297898"/>
            <a:ext cx="2963886" cy="1322891"/>
          </a:xfrm>
          <a:prstGeom prst="rect">
            <a:avLst/>
          </a:prstGeom>
        </p:spPr>
      </p:pic>
      <p:sp>
        <p:nvSpPr>
          <p:cNvPr id="7" name="Line 5"/>
          <p:cNvSpPr>
            <a:spLocks noChangeShapeType="1"/>
          </p:cNvSpPr>
          <p:nvPr/>
        </p:nvSpPr>
        <p:spPr bwMode="auto">
          <a:xfrm>
            <a:off x="0" y="6443662"/>
            <a:ext cx="10610850" cy="0"/>
          </a:xfrm>
          <a:prstGeom prst="line">
            <a:avLst/>
          </a:prstGeom>
          <a:noFill/>
          <a:ln w="28575">
            <a:solidFill>
              <a:srgbClr val="FF6600"/>
            </a:solidFill>
            <a:round/>
            <a:headEnd/>
            <a:tailEnd/>
          </a:ln>
          <a:effectLst/>
        </p:spPr>
        <p:txBody>
          <a:bodyPr/>
          <a:lstStyle/>
          <a:p>
            <a:pPr>
              <a:defRPr/>
            </a:pPr>
            <a:endParaRPr lang="zh-TW" altLang="en-US" sz="1800"/>
          </a:p>
        </p:txBody>
      </p:sp>
      <p:pic>
        <p:nvPicPr>
          <p:cNvPr id="8" name="Picture 6" descr="TaiwanLogo_r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82300" y="6405562"/>
            <a:ext cx="1247622"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fld id="{73658493-E90B-46EF-9B8B-6586800F29BE}" type="slidenum">
              <a:rPr lang="zh-TW" altLang="en-US" smtClean="0"/>
              <a:t>14</a:t>
            </a:fld>
            <a:endParaRPr lang="zh-TW" altLang="en-US"/>
          </a:p>
        </p:txBody>
      </p:sp>
    </p:spTree>
    <p:extLst>
      <p:ext uri="{BB962C8B-B14F-4D97-AF65-F5344CB8AC3E}">
        <p14:creationId xmlns:p14="http://schemas.microsoft.com/office/powerpoint/2010/main" val="2099399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funcard.tw/img/sights.png"/>
          <p:cNvPicPr>
            <a:picLocks noChangeAspect="1" noChangeArrowheads="1"/>
          </p:cNvPicPr>
          <p:nvPr/>
        </p:nvPicPr>
        <p:blipFill>
          <a:blip r:embed="rId2">
            <a:duotone>
              <a:prstClr val="black"/>
              <a:srgbClr val="ED7D31">
                <a:tint val="45000"/>
                <a:satMod val="400000"/>
              </a:srgbClr>
            </a:duotone>
            <a:extLst>
              <a:ext uri="{28A0092B-C50C-407E-A947-70E740481C1C}">
                <a14:useLocalDpi xmlns:a14="http://schemas.microsoft.com/office/drawing/2010/main" val="0"/>
              </a:ext>
            </a:extLst>
          </a:blip>
          <a:srcRect/>
          <a:stretch>
            <a:fillRect/>
          </a:stretch>
        </p:blipFill>
        <p:spPr bwMode="auto">
          <a:xfrm>
            <a:off x="256032" y="5400752"/>
            <a:ext cx="11850623" cy="1457248"/>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3" name="資料庫圖表 2"/>
          <p:cNvGraphicFramePr/>
          <p:nvPr>
            <p:extLst>
              <p:ext uri="{D42A27DB-BD31-4B8C-83A1-F6EECF244321}">
                <p14:modId xmlns:p14="http://schemas.microsoft.com/office/powerpoint/2010/main" val="3710324976"/>
              </p:ext>
            </p:extLst>
          </p:nvPr>
        </p:nvGraphicFramePr>
        <p:xfrm>
          <a:off x="1741932" y="603294"/>
          <a:ext cx="8487918" cy="4797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投影片編號版面配置區 3"/>
          <p:cNvSpPr>
            <a:spLocks noGrp="1"/>
          </p:cNvSpPr>
          <p:nvPr>
            <p:ph type="sldNum" sz="quarter" idx="12"/>
          </p:nvPr>
        </p:nvSpPr>
        <p:spPr/>
        <p:txBody>
          <a:bodyPr/>
          <a:lstStyle/>
          <a:p>
            <a:fld id="{73658493-E90B-46EF-9B8B-6586800F29BE}" type="slidenum">
              <a:rPr lang="zh-TW" altLang="en-US" smtClean="0"/>
              <a:t>2</a:t>
            </a:fld>
            <a:endParaRPr lang="zh-TW" altLang="en-US" dirty="0"/>
          </a:p>
        </p:txBody>
      </p:sp>
    </p:spTree>
    <p:extLst>
      <p:ext uri="{BB962C8B-B14F-4D97-AF65-F5344CB8AC3E}">
        <p14:creationId xmlns:p14="http://schemas.microsoft.com/office/powerpoint/2010/main" val="1123671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稻壳儿小白白(http://dwz.cn/Wu2UP)"/>
          <p:cNvSpPr>
            <a:spLocks/>
          </p:cNvSpPr>
          <p:nvPr/>
        </p:nvSpPr>
        <p:spPr bwMode="auto">
          <a:xfrm>
            <a:off x="-32024" y="1916356"/>
            <a:ext cx="9911827" cy="2108530"/>
          </a:xfrm>
          <a:custGeom>
            <a:avLst/>
            <a:gdLst>
              <a:gd name="T0" fmla="*/ 9047949 w 1735"/>
              <a:gd name="T1" fmla="*/ 3840446 h 784"/>
              <a:gd name="T2" fmla="*/ 9217452 w 1735"/>
              <a:gd name="T3" fmla="*/ 3675204 h 784"/>
              <a:gd name="T4" fmla="*/ 10140950 w 1735"/>
              <a:gd name="T5" fmla="*/ 4125346 h 784"/>
              <a:gd name="T6" fmla="*/ 8399162 w 1735"/>
              <a:gd name="T7" fmla="*/ 4467225 h 784"/>
              <a:gd name="T8" fmla="*/ 8615424 w 1735"/>
              <a:gd name="T9" fmla="*/ 4262097 h 784"/>
              <a:gd name="T10" fmla="*/ 7762065 w 1735"/>
              <a:gd name="T11" fmla="*/ 4227909 h 784"/>
              <a:gd name="T12" fmla="*/ 5435783 w 1735"/>
              <a:gd name="T13" fmla="*/ 3943010 h 784"/>
              <a:gd name="T14" fmla="*/ 3337454 w 1735"/>
              <a:gd name="T15" fmla="*/ 2837599 h 784"/>
              <a:gd name="T16" fmla="*/ 4103140 w 1735"/>
              <a:gd name="T17" fmla="*/ 2056975 h 784"/>
              <a:gd name="T18" fmla="*/ 5540992 w 1735"/>
              <a:gd name="T19" fmla="*/ 1344726 h 784"/>
              <a:gd name="T20" fmla="*/ 0 w 1735"/>
              <a:gd name="T21" fmla="*/ 0 h 784"/>
              <a:gd name="T22" fmla="*/ 5804013 w 1735"/>
              <a:gd name="T23" fmla="*/ 1384612 h 784"/>
              <a:gd name="T24" fmla="*/ 4541509 w 1735"/>
              <a:gd name="T25" fmla="*/ 2045579 h 784"/>
              <a:gd name="T26" fmla="*/ 3962861 w 1735"/>
              <a:gd name="T27" fmla="*/ 2962956 h 784"/>
              <a:gd name="T28" fmla="*/ 7762065 w 1735"/>
              <a:gd name="T29" fmla="*/ 3817654 h 784"/>
              <a:gd name="T30" fmla="*/ 9047949 w 1735"/>
              <a:gd name="T31" fmla="*/ 3840446 h 7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35"/>
              <a:gd name="T49" fmla="*/ 0 h 784"/>
              <a:gd name="T50" fmla="*/ 1735 w 1735"/>
              <a:gd name="T51" fmla="*/ 784 h 7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35" h="784">
                <a:moveTo>
                  <a:pt x="1548" y="674"/>
                </a:moveTo>
                <a:cubicBezTo>
                  <a:pt x="1577" y="645"/>
                  <a:pt x="1577" y="645"/>
                  <a:pt x="1577" y="645"/>
                </a:cubicBezTo>
                <a:cubicBezTo>
                  <a:pt x="1735" y="724"/>
                  <a:pt x="1735" y="724"/>
                  <a:pt x="1735" y="724"/>
                </a:cubicBezTo>
                <a:cubicBezTo>
                  <a:pt x="1437" y="784"/>
                  <a:pt x="1437" y="784"/>
                  <a:pt x="1437" y="784"/>
                </a:cubicBezTo>
                <a:cubicBezTo>
                  <a:pt x="1474" y="748"/>
                  <a:pt x="1474" y="748"/>
                  <a:pt x="1474" y="748"/>
                </a:cubicBezTo>
                <a:cubicBezTo>
                  <a:pt x="1425" y="747"/>
                  <a:pt x="1376" y="745"/>
                  <a:pt x="1328" y="742"/>
                </a:cubicBezTo>
                <a:cubicBezTo>
                  <a:pt x="1190" y="733"/>
                  <a:pt x="1058" y="716"/>
                  <a:pt x="930" y="692"/>
                </a:cubicBezTo>
                <a:cubicBezTo>
                  <a:pt x="698" y="635"/>
                  <a:pt x="578" y="571"/>
                  <a:pt x="571" y="498"/>
                </a:cubicBezTo>
                <a:cubicBezTo>
                  <a:pt x="562" y="453"/>
                  <a:pt x="606" y="407"/>
                  <a:pt x="702" y="361"/>
                </a:cubicBezTo>
                <a:cubicBezTo>
                  <a:pt x="824" y="313"/>
                  <a:pt x="906" y="271"/>
                  <a:pt x="948" y="236"/>
                </a:cubicBezTo>
                <a:cubicBezTo>
                  <a:pt x="1053" y="130"/>
                  <a:pt x="737" y="51"/>
                  <a:pt x="0" y="0"/>
                </a:cubicBezTo>
                <a:cubicBezTo>
                  <a:pt x="754" y="31"/>
                  <a:pt x="1085" y="112"/>
                  <a:pt x="993" y="243"/>
                </a:cubicBezTo>
                <a:cubicBezTo>
                  <a:pt x="968" y="274"/>
                  <a:pt x="896" y="312"/>
                  <a:pt x="777" y="359"/>
                </a:cubicBezTo>
                <a:cubicBezTo>
                  <a:pt x="664" y="409"/>
                  <a:pt x="631" y="463"/>
                  <a:pt x="678" y="520"/>
                </a:cubicBezTo>
                <a:cubicBezTo>
                  <a:pt x="761" y="606"/>
                  <a:pt x="977" y="656"/>
                  <a:pt x="1328" y="670"/>
                </a:cubicBezTo>
                <a:cubicBezTo>
                  <a:pt x="1396" y="673"/>
                  <a:pt x="1470" y="674"/>
                  <a:pt x="1548" y="674"/>
                </a:cubicBezTo>
                <a:close/>
              </a:path>
            </a:pathLst>
          </a:custGeom>
          <a:solidFill>
            <a:srgbClr val="C1C7D0"/>
          </a:solidFill>
          <a:ln>
            <a:noFill/>
          </a:ln>
          <a:extLst>
            <a:ext uri="{91240B29-F687-4F45-9708-019B960494DF}">
              <a14:hiddenLine xmlns:a14="http://schemas.microsoft.com/office/drawing/2010/main" w="9525">
                <a:solidFill>
                  <a:srgbClr val="000000"/>
                </a:solidFill>
                <a:round/>
                <a:headEnd/>
                <a:tailEnd/>
              </a14:hiddenLine>
            </a:ext>
          </a:extLst>
        </p:spPr>
        <p:txBody>
          <a:bodyPr lIns="162243" tIns="81121" rIns="162243" bIns="81121"/>
          <a:lstStyle/>
          <a:p>
            <a:pPr defTabSz="609585"/>
            <a:endParaRPr lang="zh-CN" altLang="en-US" sz="1867">
              <a:solidFill>
                <a:prstClr val="black"/>
              </a:solidFill>
              <a:latin typeface="微软雅黑"/>
              <a:ea typeface="微软雅黑"/>
            </a:endParaRPr>
          </a:p>
        </p:txBody>
      </p:sp>
      <p:sp>
        <p:nvSpPr>
          <p:cNvPr id="2" name="矩形 1"/>
          <p:cNvSpPr/>
          <p:nvPr/>
        </p:nvSpPr>
        <p:spPr>
          <a:xfrm>
            <a:off x="5520" y="3851877"/>
            <a:ext cx="503664" cy="584775"/>
          </a:xfrm>
          <a:prstGeom prst="rect">
            <a:avLst/>
          </a:prstGeom>
        </p:spPr>
        <p:txBody>
          <a:bodyPr wrap="none">
            <a:spAutoFit/>
          </a:bodyPr>
          <a:lstStyle/>
          <a:p>
            <a:pPr defTabSz="609585"/>
            <a:r>
              <a:rPr lang="zh-TW" altLang="en-US" sz="3200" dirty="0">
                <a:solidFill>
                  <a:srgbClr val="FF0066"/>
                </a:solidFill>
                <a:latin typeface="微軟正黑體" pitchFamily="34" charset="-120"/>
                <a:ea typeface="微軟正黑體" pitchFamily="34" charset="-120"/>
                <a:sym typeface="Wingdings"/>
              </a:rPr>
              <a:t></a:t>
            </a:r>
            <a:endParaRPr lang="zh-TW" altLang="en-US" sz="3200" dirty="0">
              <a:solidFill>
                <a:prstClr val="black"/>
              </a:solidFill>
              <a:latin typeface="微軟正黑體" pitchFamily="34" charset="-120"/>
              <a:ea typeface="微軟正黑體" pitchFamily="34" charset="-120"/>
            </a:endParaRPr>
          </a:p>
        </p:txBody>
      </p:sp>
      <p:sp>
        <p:nvSpPr>
          <p:cNvPr id="4" name="稻壳儿小白白(http://dwz.cn/Wu2UP)"/>
          <p:cNvSpPr txBox="1">
            <a:spLocks noChangeArrowheads="1"/>
          </p:cNvSpPr>
          <p:nvPr/>
        </p:nvSpPr>
        <p:spPr bwMode="auto">
          <a:xfrm>
            <a:off x="6321315" y="1160642"/>
            <a:ext cx="32102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defTabSz="457200">
              <a:spcBef>
                <a:spcPct val="20000"/>
              </a:spcBef>
            </a:pPr>
            <a:r>
              <a:rPr lang="zh-TW" altLang="en-US" sz="2200" b="1" dirty="0">
                <a:solidFill>
                  <a:srgbClr val="5B9BD5">
                    <a:lumMod val="50000"/>
                  </a:srgbClr>
                </a:solidFill>
                <a:latin typeface="微軟正黑體" panose="020B0604030504040204" pitchFamily="34" charset="-120"/>
                <a:ea typeface="微軟正黑體" panose="020B0604030504040204" pitchFamily="34" charset="-120"/>
                <a:sym typeface="Arial" panose="020B0604020202020204" pitchFamily="34" charset="0"/>
              </a:rPr>
              <a:t>觀念與政策兩管道入手</a:t>
            </a:r>
            <a:endParaRPr lang="en-US" altLang="zh-CN" sz="2200" b="1" dirty="0">
              <a:solidFill>
                <a:srgbClr val="5B9BD5">
                  <a:lumMod val="50000"/>
                </a:srgbClr>
              </a:solidFill>
              <a:latin typeface="微軟正黑體" panose="020B0604030504040204" pitchFamily="34" charset="-120"/>
              <a:ea typeface="微軟正黑體" panose="020B0604030504040204" pitchFamily="34" charset="-120"/>
              <a:sym typeface="Arial" panose="020B0604020202020204" pitchFamily="34" charset="0"/>
            </a:endParaRPr>
          </a:p>
        </p:txBody>
      </p:sp>
      <p:sp>
        <p:nvSpPr>
          <p:cNvPr id="6" name="稻壳儿小白白(http://dwz.cn/Wu2UP)"/>
          <p:cNvSpPr txBox="1">
            <a:spLocks noChangeArrowheads="1"/>
          </p:cNvSpPr>
          <p:nvPr/>
        </p:nvSpPr>
        <p:spPr bwMode="auto">
          <a:xfrm>
            <a:off x="5535678" y="4334502"/>
            <a:ext cx="311678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defTabSz="457200">
              <a:spcBef>
                <a:spcPct val="20000"/>
              </a:spcBef>
            </a:pPr>
            <a:r>
              <a:rPr lang="zh-TW" altLang="en-US" sz="2200" b="1" dirty="0">
                <a:solidFill>
                  <a:srgbClr val="5B9BD5">
                    <a:lumMod val="50000"/>
                  </a:srgbClr>
                </a:solidFill>
                <a:latin typeface="微軟正黑體" panose="020B0604030504040204" pitchFamily="34" charset="-120"/>
                <a:ea typeface="微軟正黑體" panose="020B0604030504040204" pitchFamily="34" charset="-120"/>
                <a:sym typeface="Arial" panose="020B0604020202020204" pitchFamily="34" charset="0"/>
              </a:rPr>
              <a:t>觀光遊樂業營造無障礙、性別友善園區環境</a:t>
            </a:r>
            <a:endParaRPr lang="en-US" altLang="zh-TW" sz="2200" b="1" dirty="0">
              <a:solidFill>
                <a:srgbClr val="5B9BD5">
                  <a:lumMod val="50000"/>
                </a:srgbClr>
              </a:solidFill>
              <a:latin typeface="微軟正黑體" panose="020B0604030504040204" pitchFamily="34" charset="-120"/>
              <a:ea typeface="微軟正黑體" panose="020B0604030504040204" pitchFamily="34" charset="-120"/>
              <a:sym typeface="Arial" panose="020B0604020202020204" pitchFamily="34" charset="0"/>
            </a:endParaRPr>
          </a:p>
        </p:txBody>
      </p:sp>
      <p:grpSp>
        <p:nvGrpSpPr>
          <p:cNvPr id="7" name="群組 6"/>
          <p:cNvGrpSpPr/>
          <p:nvPr/>
        </p:nvGrpSpPr>
        <p:grpSpPr>
          <a:xfrm>
            <a:off x="5195432" y="1016163"/>
            <a:ext cx="1056117" cy="1333629"/>
            <a:chOff x="4140671" y="5274692"/>
            <a:chExt cx="792088" cy="1000222"/>
          </a:xfrm>
        </p:grpSpPr>
        <p:pic>
          <p:nvPicPr>
            <p:cNvPr id="8" name="圖片 7" descr="257361-161023103P416.jpg"/>
            <p:cNvPicPr>
              <a:picLocks noChangeAspect="1"/>
            </p:cNvPicPr>
            <p:nvPr/>
          </p:nvPicPr>
          <p:blipFill>
            <a:blip r:embed="rId2" cstate="print">
              <a:clrChange>
                <a:clrFrom>
                  <a:srgbClr val="FDFDFD"/>
                </a:clrFrom>
                <a:clrTo>
                  <a:srgbClr val="FDFDFD">
                    <a:alpha val="0"/>
                  </a:srgbClr>
                </a:clrTo>
              </a:clrChange>
            </a:blip>
            <a:srcRect l="78646" t="48693" b="24747"/>
            <a:stretch>
              <a:fillRect/>
            </a:stretch>
          </p:blipFill>
          <p:spPr>
            <a:xfrm>
              <a:off x="4140671" y="5274692"/>
              <a:ext cx="792088" cy="1000222"/>
            </a:xfrm>
            <a:prstGeom prst="rect">
              <a:avLst/>
            </a:prstGeom>
          </p:spPr>
        </p:pic>
        <p:sp>
          <p:nvSpPr>
            <p:cNvPr id="9" name="文字方塊 8"/>
            <p:cNvSpPr txBox="1"/>
            <p:nvPr/>
          </p:nvSpPr>
          <p:spPr>
            <a:xfrm>
              <a:off x="4346568" y="5495148"/>
              <a:ext cx="360040" cy="346249"/>
            </a:xfrm>
            <a:prstGeom prst="rect">
              <a:avLst/>
            </a:prstGeom>
            <a:noFill/>
          </p:spPr>
          <p:txBody>
            <a:bodyPr wrap="square" rtlCol="0">
              <a:spAutoFit/>
            </a:bodyPr>
            <a:lstStyle/>
            <a:p>
              <a:pPr algn="ctr" defTabSz="609585"/>
              <a:r>
                <a:rPr lang="en-US" altLang="zh-TW" sz="2400" dirty="0">
                  <a:solidFill>
                    <a:prstClr val="black"/>
                  </a:solidFill>
                  <a:latin typeface="微软雅黑"/>
                  <a:ea typeface="微软雅黑"/>
                </a:rPr>
                <a:t>1</a:t>
              </a:r>
              <a:endParaRPr lang="zh-TW" altLang="en-US" sz="2400" dirty="0">
                <a:solidFill>
                  <a:prstClr val="black"/>
                </a:solidFill>
                <a:latin typeface="微软雅黑"/>
                <a:ea typeface="微软雅黑"/>
              </a:endParaRPr>
            </a:p>
          </p:txBody>
        </p:sp>
      </p:grpSp>
      <p:grpSp>
        <p:nvGrpSpPr>
          <p:cNvPr id="13" name="群組 12"/>
          <p:cNvGrpSpPr/>
          <p:nvPr/>
        </p:nvGrpSpPr>
        <p:grpSpPr>
          <a:xfrm>
            <a:off x="4524369" y="3849277"/>
            <a:ext cx="1056117" cy="1248139"/>
            <a:chOff x="3996655" y="7362924"/>
            <a:chExt cx="792088" cy="936104"/>
          </a:xfrm>
        </p:grpSpPr>
        <p:pic>
          <p:nvPicPr>
            <p:cNvPr id="14" name="圖片 13" descr="257361-161023103P416.jpg"/>
            <p:cNvPicPr>
              <a:picLocks noChangeAspect="1"/>
            </p:cNvPicPr>
            <p:nvPr/>
          </p:nvPicPr>
          <p:blipFill>
            <a:blip r:embed="rId2" cstate="print">
              <a:clrChange>
                <a:clrFrom>
                  <a:srgbClr val="FFFFFF"/>
                </a:clrFrom>
                <a:clrTo>
                  <a:srgbClr val="FFFFFF">
                    <a:alpha val="0"/>
                  </a:srgbClr>
                </a:clrTo>
              </a:clrChange>
            </a:blip>
            <a:srcRect l="78385" t="23796" b="51042"/>
            <a:stretch>
              <a:fillRect/>
            </a:stretch>
          </p:blipFill>
          <p:spPr>
            <a:xfrm>
              <a:off x="3996655" y="7362924"/>
              <a:ext cx="792088" cy="936104"/>
            </a:xfrm>
            <a:prstGeom prst="rect">
              <a:avLst/>
            </a:prstGeom>
          </p:spPr>
        </p:pic>
        <p:sp>
          <p:nvSpPr>
            <p:cNvPr id="15" name="文字方塊 14"/>
            <p:cNvSpPr txBox="1"/>
            <p:nvPr/>
          </p:nvSpPr>
          <p:spPr>
            <a:xfrm>
              <a:off x="4198963" y="7520656"/>
              <a:ext cx="360040" cy="346249"/>
            </a:xfrm>
            <a:prstGeom prst="rect">
              <a:avLst/>
            </a:prstGeom>
            <a:noFill/>
          </p:spPr>
          <p:txBody>
            <a:bodyPr wrap="square" rtlCol="0">
              <a:spAutoFit/>
            </a:bodyPr>
            <a:lstStyle/>
            <a:p>
              <a:pPr algn="ctr" defTabSz="609585"/>
              <a:r>
                <a:rPr lang="en-US" altLang="zh-TW" sz="2400" dirty="0">
                  <a:solidFill>
                    <a:prstClr val="black"/>
                  </a:solidFill>
                  <a:latin typeface="微软雅黑"/>
                  <a:ea typeface="微软雅黑"/>
                </a:rPr>
                <a:t>2</a:t>
              </a:r>
              <a:endParaRPr lang="zh-TW" altLang="en-US" sz="2400" dirty="0">
                <a:solidFill>
                  <a:prstClr val="black"/>
                </a:solidFill>
                <a:latin typeface="微软雅黑"/>
                <a:ea typeface="微软雅黑"/>
              </a:endParaRPr>
            </a:p>
          </p:txBody>
        </p:sp>
      </p:grpSp>
      <p:sp>
        <p:nvSpPr>
          <p:cNvPr id="23" name="Title 1"/>
          <p:cNvSpPr txBox="1">
            <a:spLocks/>
          </p:cNvSpPr>
          <p:nvPr/>
        </p:nvSpPr>
        <p:spPr>
          <a:xfrm>
            <a:off x="326550" y="111034"/>
            <a:ext cx="2555147" cy="1014933"/>
          </a:xfrm>
          <a:prstGeom prst="rect">
            <a:avLst/>
          </a:prstGeom>
        </p:spPr>
        <p:txBody>
          <a:bodyPr vert="horz" lIns="91440" tIns="45720" rIns="91440" bIns="45720" rtlCol="0" anchor="ctr">
            <a:noAutofit/>
          </a:bodyPr>
          <a:lstStyle>
            <a:lvl1pPr algn="ctr" defTabSz="914400" rtl="0" eaLnBrk="1" latinLnBrk="0" hangingPunct="1">
              <a:lnSpc>
                <a:spcPct val="110000"/>
              </a:lnSpc>
              <a:spcBef>
                <a:spcPct val="0"/>
              </a:spcBef>
              <a:buNone/>
              <a:defRPr sz="2550" b="1" i="0" kern="1200" cap="all" spc="100" baseline="0">
                <a:solidFill>
                  <a:schemeClr val="bg1"/>
                </a:solidFill>
                <a:effectLst>
                  <a:glow rad="139700">
                    <a:schemeClr val="accent1">
                      <a:lumMod val="75000"/>
                      <a:alpha val="40000"/>
                    </a:schemeClr>
                  </a:glow>
                </a:effectLst>
                <a:latin typeface="+mj-lt"/>
                <a:ea typeface="+mj-ea"/>
                <a:cs typeface="+mj-cs"/>
              </a:defRPr>
            </a:lvl1pPr>
          </a:lstStyle>
          <a:p>
            <a:pPr algn="l"/>
            <a:r>
              <a:rPr lang="zh-TW" altLang="en-US" sz="5200" dirty="0">
                <a:solidFill>
                  <a:srgbClr val="FFFFFF"/>
                </a:solidFill>
                <a:effectLst>
                  <a:glow rad="139700">
                    <a:srgbClr val="379DBC">
                      <a:lumMod val="75000"/>
                      <a:alpha val="40000"/>
                    </a:srgb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前言</a:t>
            </a:r>
          </a:p>
        </p:txBody>
      </p:sp>
      <p:sp>
        <p:nvSpPr>
          <p:cNvPr id="24" name="矩形 23"/>
          <p:cNvSpPr/>
          <p:nvPr/>
        </p:nvSpPr>
        <p:spPr>
          <a:xfrm>
            <a:off x="415470" y="3985182"/>
            <a:ext cx="2466227" cy="2554545"/>
          </a:xfrm>
          <a:prstGeom prst="rect">
            <a:avLst/>
          </a:prstGeom>
        </p:spPr>
        <p:txBody>
          <a:bodyPr wrap="square">
            <a:spAutoFit/>
          </a:bodyPr>
          <a:lstStyle/>
          <a:p>
            <a:pPr defTabSz="457200"/>
            <a:r>
              <a:rPr lang="zh-TW" altLang="zh-TW" sz="2000" b="1" kern="0" dirty="0">
                <a:solidFill>
                  <a:prstClr val="black"/>
                </a:solidFill>
                <a:latin typeface="Times New Roman" panose="02020603050405020304" pitchFamily="18" charset="0"/>
                <a:ea typeface="微軟正黑體" panose="020B0604030504040204" pitchFamily="34" charset="-120"/>
              </a:rPr>
              <a:t>因應不友善的環境造成老年人、行動不便者不願出門或互動，使得家人照料重擔落在女性為主要照顧者，女性無法外出旅遊，承載過大身心靈壓力</a:t>
            </a:r>
            <a:r>
              <a:rPr lang="zh-TW" altLang="en-US" sz="2000" b="1" kern="0" dirty="0">
                <a:solidFill>
                  <a:prstClr val="black"/>
                </a:solidFill>
                <a:latin typeface="Times New Roman" panose="02020603050405020304" pitchFamily="18" charset="0"/>
                <a:ea typeface="微軟正黑體" panose="020B0604030504040204" pitchFamily="34" charset="-120"/>
              </a:rPr>
              <a:t>。</a:t>
            </a:r>
          </a:p>
        </p:txBody>
      </p:sp>
      <p:pic>
        <p:nvPicPr>
          <p:cNvPr id="25" name="圖片 24">
            <a:extLst>
              <a:ext uri="{FF2B5EF4-FFF2-40B4-BE49-F238E27FC236}">
                <a16:creationId xmlns:a16="http://schemas.microsoft.com/office/drawing/2014/main" id="{FB33601C-3E87-40A2-9BC4-E11CF97C50E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536" y="1259272"/>
            <a:ext cx="2633472" cy="2633472"/>
          </a:xfrm>
          <a:prstGeom prst="rect">
            <a:avLst/>
          </a:prstGeom>
        </p:spPr>
      </p:pic>
      <p:sp>
        <p:nvSpPr>
          <p:cNvPr id="26" name="矩形 25"/>
          <p:cNvSpPr/>
          <p:nvPr/>
        </p:nvSpPr>
        <p:spPr>
          <a:xfrm>
            <a:off x="6222867" y="1523249"/>
            <a:ext cx="5297821" cy="1015663"/>
          </a:xfrm>
          <a:prstGeom prst="rect">
            <a:avLst/>
          </a:prstGeom>
        </p:spPr>
        <p:txBody>
          <a:bodyPr wrap="square">
            <a:spAutoFit/>
          </a:bodyPr>
          <a:lstStyle/>
          <a:p>
            <a:pPr algn="just" defTabSz="457200"/>
            <a:r>
              <a:rPr lang="zh-TW" altLang="zh-TW" sz="2000" b="1" kern="0" dirty="0">
                <a:solidFill>
                  <a:prstClr val="black"/>
                </a:solidFill>
                <a:latin typeface="Times New Roman" panose="02020603050405020304" pitchFamily="18" charset="0"/>
                <a:ea typeface="微軟正黑體" panose="020B0604030504040204" pitchFamily="34" charset="-120"/>
              </a:rPr>
              <a:t>支持高齡者、行動不便者積極參與社會活動，提高生活自理觀念，延緩老化、預防失能，</a:t>
            </a:r>
            <a:r>
              <a:rPr lang="zh-TW" altLang="en-US" sz="2000" b="1" kern="0" dirty="0">
                <a:solidFill>
                  <a:prstClr val="black"/>
                </a:solidFill>
                <a:latin typeface="Times New Roman" panose="02020603050405020304" pitchFamily="18" charset="0"/>
                <a:ea typeface="微軟正黑體" panose="020B0604030504040204" pitchFamily="34" charset="-120"/>
              </a:rPr>
              <a:t>以</a:t>
            </a:r>
            <a:r>
              <a:rPr lang="zh-TW" altLang="zh-TW" sz="2000" b="1" kern="0" dirty="0">
                <a:solidFill>
                  <a:prstClr val="black"/>
                </a:solidFill>
                <a:latin typeface="Times New Roman" panose="02020603050405020304" pitchFamily="18" charset="0"/>
                <a:ea typeface="微軟正黑體" panose="020B0604030504040204" pitchFamily="34" charset="-120"/>
              </a:rPr>
              <a:t>減輕女性照顧壓力與需求予以重視和關懷</a:t>
            </a:r>
            <a:r>
              <a:rPr lang="zh-TW" altLang="en-US" sz="2000" b="1" kern="0" dirty="0">
                <a:solidFill>
                  <a:prstClr val="black"/>
                </a:solidFill>
                <a:latin typeface="Times New Roman" panose="02020603050405020304" pitchFamily="18" charset="0"/>
                <a:ea typeface="微軟正黑體" panose="020B0604030504040204" pitchFamily="34" charset="-120"/>
              </a:rPr>
              <a:t>。</a:t>
            </a:r>
          </a:p>
        </p:txBody>
      </p:sp>
      <p:sp>
        <p:nvSpPr>
          <p:cNvPr id="28" name="矩形 27"/>
          <p:cNvSpPr/>
          <p:nvPr/>
        </p:nvSpPr>
        <p:spPr>
          <a:xfrm>
            <a:off x="4975282" y="5113760"/>
            <a:ext cx="3400622" cy="1631216"/>
          </a:xfrm>
          <a:prstGeom prst="rect">
            <a:avLst/>
          </a:prstGeom>
        </p:spPr>
        <p:txBody>
          <a:bodyPr wrap="square">
            <a:spAutoFit/>
          </a:bodyPr>
          <a:lstStyle/>
          <a:p>
            <a:pPr algn="just" defTabSz="457200"/>
            <a:r>
              <a:rPr lang="zh-TW" altLang="zh-TW" sz="2000" b="1" kern="0" dirty="0">
                <a:solidFill>
                  <a:prstClr val="black"/>
                </a:solidFill>
                <a:latin typeface="Times New Roman" panose="02020603050405020304" pitchFamily="18" charset="0"/>
                <a:ea typeface="微軟正黑體" panose="020B0604030504040204" pitchFamily="34" charset="-120"/>
              </a:rPr>
              <a:t>鼓勵女性攜家帶眷戶外活動或受照顧者獨立外出，家人協助女性輪流照顧，舒緩身心壓力，讓整個社會「自在老、輕鬆顧」。</a:t>
            </a:r>
            <a:endParaRPr lang="zh-TW" altLang="en-US" sz="2000" b="1" kern="0" dirty="0">
              <a:solidFill>
                <a:prstClr val="black"/>
              </a:solidFill>
              <a:latin typeface="Times New Roman" panose="02020603050405020304" pitchFamily="18" charset="0"/>
              <a:ea typeface="微軟正黑體" panose="020B0604030504040204" pitchFamily="34" charset="-120"/>
            </a:endParaRPr>
          </a:p>
        </p:txBody>
      </p:sp>
      <p:pic>
        <p:nvPicPr>
          <p:cNvPr id="29" name="圖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1048" y="3042845"/>
            <a:ext cx="3496882" cy="3496882"/>
          </a:xfrm>
          <a:prstGeom prst="rect">
            <a:avLst/>
          </a:prstGeom>
        </p:spPr>
      </p:pic>
      <p:sp>
        <p:nvSpPr>
          <p:cNvPr id="5" name="投影片編號版面配置區 4"/>
          <p:cNvSpPr>
            <a:spLocks noGrp="1"/>
          </p:cNvSpPr>
          <p:nvPr>
            <p:ph type="sldNum" sz="quarter" idx="12"/>
          </p:nvPr>
        </p:nvSpPr>
        <p:spPr/>
        <p:txBody>
          <a:bodyPr/>
          <a:lstStyle/>
          <a:p>
            <a:fld id="{73658493-E90B-46EF-9B8B-6586800F29BE}" type="slidenum">
              <a:rPr lang="zh-TW" altLang="en-US" smtClean="0"/>
              <a:t>3</a:t>
            </a:fld>
            <a:endParaRPr lang="zh-TW" altLang="en-US"/>
          </a:p>
        </p:txBody>
      </p:sp>
    </p:spTree>
    <p:extLst>
      <p:ext uri="{BB962C8B-B14F-4D97-AF65-F5344CB8AC3E}">
        <p14:creationId xmlns:p14="http://schemas.microsoft.com/office/powerpoint/2010/main" val="833593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5058" y="153662"/>
            <a:ext cx="2903359" cy="905569"/>
          </a:xfrm>
          <a:prstGeom prst="rect">
            <a:avLst/>
          </a:prstGeom>
        </p:spPr>
        <p:txBody>
          <a:bodyPr wrap="none">
            <a:spAutoFit/>
          </a:bodyPr>
          <a:lstStyle/>
          <a:p>
            <a:pPr lvl="0">
              <a:lnSpc>
                <a:spcPct val="110000"/>
              </a:lnSpc>
              <a:spcBef>
                <a:spcPct val="0"/>
              </a:spcBef>
            </a:pPr>
            <a:r>
              <a:rPr lang="zh-TW" altLang="en-US" sz="5200" b="1" cap="all" spc="100" dirty="0">
                <a:solidFill>
                  <a:srgbClr val="FFFFFF"/>
                </a:solidFill>
                <a:effectLst>
                  <a:glow rad="139700">
                    <a:srgbClr val="379DBC">
                      <a:lumMod val="75000"/>
                      <a:alpha val="40000"/>
                    </a:srgb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案例內容</a:t>
            </a:r>
          </a:p>
        </p:txBody>
      </p:sp>
      <p:sp>
        <p:nvSpPr>
          <p:cNvPr id="6" name="文字方塊 5">
            <a:extLst>
              <a:ext uri="{FF2B5EF4-FFF2-40B4-BE49-F238E27FC236}">
                <a16:creationId xmlns:a16="http://schemas.microsoft.com/office/drawing/2014/main" id="{FC4B2AC0-A705-4C59-831B-BCCAC79D84C2}"/>
              </a:ext>
            </a:extLst>
          </p:cNvPr>
          <p:cNvSpPr txBox="1"/>
          <p:nvPr/>
        </p:nvSpPr>
        <p:spPr>
          <a:xfrm>
            <a:off x="566864" y="3654987"/>
            <a:ext cx="2768957" cy="430887"/>
          </a:xfrm>
          <a:prstGeom prst="rect">
            <a:avLst/>
          </a:prstGeom>
          <a:noFill/>
        </p:spPr>
        <p:txBody>
          <a:bodyPr wrap="square" rtlCol="0">
            <a:spAutoFit/>
          </a:bodyPr>
          <a:lstStyle/>
          <a:p>
            <a:pPr algn="ctr" defTabSz="457200"/>
            <a:r>
              <a:rPr lang="zh-TW" altLang="en-US" sz="2200" b="1" dirty="0">
                <a:solidFill>
                  <a:srgbClr val="5B9BD5">
                    <a:lumMod val="50000"/>
                  </a:srgbClr>
                </a:solidFill>
                <a:latin typeface="微軟正黑體" panose="020B0604030504040204" pitchFamily="34" charset="-120"/>
                <a:ea typeface="微軟正黑體" panose="020B0604030504040204" pitchFamily="34" charset="-120"/>
              </a:rPr>
              <a:t>個案背景</a:t>
            </a:r>
          </a:p>
        </p:txBody>
      </p:sp>
      <p:sp>
        <p:nvSpPr>
          <p:cNvPr id="7" name="文字方塊 6">
            <a:extLst>
              <a:ext uri="{FF2B5EF4-FFF2-40B4-BE49-F238E27FC236}">
                <a16:creationId xmlns:a16="http://schemas.microsoft.com/office/drawing/2014/main" id="{CF7E0841-CB60-43D8-90DC-9B9930B8F005}"/>
              </a:ext>
            </a:extLst>
          </p:cNvPr>
          <p:cNvSpPr txBox="1"/>
          <p:nvPr/>
        </p:nvSpPr>
        <p:spPr>
          <a:xfrm>
            <a:off x="522323" y="4087703"/>
            <a:ext cx="2966773" cy="1015663"/>
          </a:xfrm>
          <a:prstGeom prst="rect">
            <a:avLst/>
          </a:prstGeom>
          <a:noFill/>
        </p:spPr>
        <p:txBody>
          <a:bodyPr wrap="square">
            <a:spAutoFit/>
          </a:bodyPr>
          <a:lstStyle/>
          <a:p>
            <a:pPr lvl="0" defTabSz="457200"/>
            <a:r>
              <a:rPr lang="zh-TW" altLang="en-US" sz="2000" kern="0" dirty="0">
                <a:solidFill>
                  <a:prstClr val="black"/>
                </a:solidFill>
                <a:latin typeface="Times New Roman" panose="02020603050405020304" pitchFamily="18" charset="0"/>
                <a:ea typeface="微軟正黑體" panose="020B0604030504040204" pitchFamily="34" charset="-120"/>
              </a:rPr>
              <a:t>長期照顧管理中心個案林女士是擔任</a:t>
            </a:r>
            <a:r>
              <a:rPr lang="en-US" altLang="zh-TW" sz="2000" kern="0" dirty="0">
                <a:solidFill>
                  <a:prstClr val="black"/>
                </a:solidFill>
                <a:latin typeface="Times New Roman" panose="02020603050405020304" pitchFamily="18" charset="0"/>
                <a:ea typeface="微軟正黑體" panose="020B0604030504040204" pitchFamily="34" charset="-120"/>
              </a:rPr>
              <a:t>10</a:t>
            </a:r>
            <a:r>
              <a:rPr lang="zh-TW" altLang="en-US" sz="2000" kern="0" dirty="0">
                <a:solidFill>
                  <a:prstClr val="black"/>
                </a:solidFill>
                <a:latin typeface="Times New Roman" panose="02020603050405020304" pitchFamily="18" charset="0"/>
                <a:ea typeface="微軟正黑體" panose="020B0604030504040204" pitchFamily="34" charset="-120"/>
              </a:rPr>
              <a:t>年以上的資深家庭照顧者。</a:t>
            </a:r>
          </a:p>
        </p:txBody>
      </p:sp>
      <p:sp>
        <p:nvSpPr>
          <p:cNvPr id="11" name="文字方塊 10">
            <a:extLst>
              <a:ext uri="{FF2B5EF4-FFF2-40B4-BE49-F238E27FC236}">
                <a16:creationId xmlns:a16="http://schemas.microsoft.com/office/drawing/2014/main" id="{15B08330-13C7-4088-BEC0-38CA35C8401B}"/>
              </a:ext>
            </a:extLst>
          </p:cNvPr>
          <p:cNvSpPr txBox="1"/>
          <p:nvPr/>
        </p:nvSpPr>
        <p:spPr>
          <a:xfrm>
            <a:off x="3794373" y="4087703"/>
            <a:ext cx="3239263" cy="1631216"/>
          </a:xfrm>
          <a:prstGeom prst="rect">
            <a:avLst/>
          </a:prstGeom>
          <a:noFill/>
        </p:spPr>
        <p:txBody>
          <a:bodyPr wrap="square">
            <a:spAutoFit/>
          </a:bodyPr>
          <a:lstStyle>
            <a:defPPr>
              <a:defRPr lang="en-US"/>
            </a:defPPr>
            <a:lvl1pPr>
              <a:defRPr sz="2000">
                <a:latin typeface="Times New Roman" panose="02020603050405020304" pitchFamily="18" charset="0"/>
                <a:ea typeface="微軟正黑體" panose="020B0604030504040204" pitchFamily="34" charset="-120"/>
              </a:defRPr>
            </a:lvl1pPr>
          </a:lstStyle>
          <a:p>
            <a:pPr lvl="0" defTabSz="457200"/>
            <a:r>
              <a:rPr lang="en-US" altLang="zh-TW" kern="0" dirty="0">
                <a:solidFill>
                  <a:prstClr val="black"/>
                </a:solidFill>
              </a:rPr>
              <a:t>24</a:t>
            </a:r>
            <a:r>
              <a:rPr lang="zh-TW" altLang="en-US" kern="0" dirty="0">
                <a:solidFill>
                  <a:prstClr val="black"/>
                </a:solidFill>
              </a:rPr>
              <a:t>小時看顧先生之活動安全，親力親為不假他人之手。</a:t>
            </a:r>
            <a:r>
              <a:rPr lang="en-US" altLang="zh-TW" kern="0" dirty="0">
                <a:solidFill>
                  <a:prstClr val="black"/>
                </a:solidFill>
              </a:rPr>
              <a:t>10</a:t>
            </a:r>
            <a:r>
              <a:rPr lang="zh-TW" altLang="en-US" kern="0" dirty="0">
                <a:solidFill>
                  <a:prstClr val="black"/>
                </a:solidFill>
              </a:rPr>
              <a:t>年來不曾喊苦、亦不曾外出遊玩，更不曾離開案夫視線超過一天。</a:t>
            </a:r>
          </a:p>
        </p:txBody>
      </p:sp>
      <p:sp>
        <p:nvSpPr>
          <p:cNvPr id="13" name="文字方塊 12">
            <a:extLst>
              <a:ext uri="{FF2B5EF4-FFF2-40B4-BE49-F238E27FC236}">
                <a16:creationId xmlns:a16="http://schemas.microsoft.com/office/drawing/2014/main" id="{DEDA0965-8779-44D0-9748-656D61C0AA98}"/>
              </a:ext>
            </a:extLst>
          </p:cNvPr>
          <p:cNvSpPr txBox="1"/>
          <p:nvPr/>
        </p:nvSpPr>
        <p:spPr>
          <a:xfrm>
            <a:off x="4027023" y="3654987"/>
            <a:ext cx="2768957" cy="430887"/>
          </a:xfrm>
          <a:prstGeom prst="rect">
            <a:avLst/>
          </a:prstGeom>
          <a:noFill/>
        </p:spPr>
        <p:txBody>
          <a:bodyPr wrap="square" rtlCol="0">
            <a:spAutoFit/>
          </a:bodyPr>
          <a:lstStyle/>
          <a:p>
            <a:pPr algn="ctr" defTabSz="457200"/>
            <a:r>
              <a:rPr lang="en-US" altLang="zh-TW" sz="2200" b="1" dirty="0">
                <a:solidFill>
                  <a:srgbClr val="5B9BD5">
                    <a:lumMod val="50000"/>
                  </a:srgbClr>
                </a:solidFill>
                <a:latin typeface="微軟正黑體" panose="020B0604030504040204" pitchFamily="34" charset="-120"/>
                <a:ea typeface="微軟正黑體" panose="020B0604030504040204" pitchFamily="34" charset="-120"/>
              </a:rPr>
              <a:t>10</a:t>
            </a:r>
            <a:r>
              <a:rPr lang="zh-TW" altLang="en-US" sz="2200" b="1" dirty="0">
                <a:solidFill>
                  <a:srgbClr val="5B9BD5">
                    <a:lumMod val="50000"/>
                  </a:srgbClr>
                </a:solidFill>
                <a:latin typeface="微軟正黑體" panose="020B0604030504040204" pitchFamily="34" charset="-120"/>
                <a:ea typeface="微軟正黑體" panose="020B0604030504040204" pitchFamily="34" charset="-120"/>
              </a:rPr>
              <a:t>年</a:t>
            </a:r>
            <a:r>
              <a:rPr lang="en-US" altLang="zh-TW" sz="2200" b="1" dirty="0">
                <a:solidFill>
                  <a:srgbClr val="5B9BD5">
                    <a:lumMod val="50000"/>
                  </a:srgbClr>
                </a:solidFill>
                <a:latin typeface="微軟正黑體" panose="020B0604030504040204" pitchFamily="34" charset="-120"/>
                <a:ea typeface="微軟正黑體" panose="020B0604030504040204" pitchFamily="34" charset="-120"/>
              </a:rPr>
              <a:t>/24</a:t>
            </a:r>
            <a:r>
              <a:rPr lang="zh-TW" altLang="en-US" sz="2200" b="1" dirty="0">
                <a:solidFill>
                  <a:srgbClr val="5B9BD5">
                    <a:lumMod val="50000"/>
                  </a:srgbClr>
                </a:solidFill>
                <a:latin typeface="微軟正黑體" panose="020B0604030504040204" pitchFamily="34" charset="-120"/>
                <a:ea typeface="微軟正黑體" panose="020B0604030504040204" pitchFamily="34" charset="-120"/>
              </a:rPr>
              <a:t>小時的照顧</a:t>
            </a:r>
          </a:p>
        </p:txBody>
      </p:sp>
      <p:sp>
        <p:nvSpPr>
          <p:cNvPr id="15" name="文字方塊 14">
            <a:extLst>
              <a:ext uri="{FF2B5EF4-FFF2-40B4-BE49-F238E27FC236}">
                <a16:creationId xmlns:a16="http://schemas.microsoft.com/office/drawing/2014/main" id="{F3B38423-ED98-4AFF-A9F2-24EDF6290DC0}"/>
              </a:ext>
            </a:extLst>
          </p:cNvPr>
          <p:cNvSpPr txBox="1"/>
          <p:nvPr/>
        </p:nvSpPr>
        <p:spPr>
          <a:xfrm>
            <a:off x="7688350" y="4087703"/>
            <a:ext cx="3913630" cy="1631216"/>
          </a:xfrm>
          <a:prstGeom prst="rect">
            <a:avLst/>
          </a:prstGeom>
          <a:noFill/>
        </p:spPr>
        <p:txBody>
          <a:bodyPr wrap="square">
            <a:spAutoFit/>
          </a:bodyPr>
          <a:lstStyle>
            <a:defPPr>
              <a:defRPr lang="en-US"/>
            </a:defPPr>
            <a:lvl1pPr>
              <a:defRPr sz="2000">
                <a:latin typeface="Times New Roman" panose="02020603050405020304" pitchFamily="18" charset="0"/>
                <a:ea typeface="微軟正黑體" panose="020B0604030504040204" pitchFamily="34" charset="-120"/>
              </a:defRPr>
            </a:lvl1pPr>
          </a:lstStyle>
          <a:p>
            <a:pPr lvl="0" defTabSz="457200"/>
            <a:r>
              <a:rPr lang="zh-TW" altLang="en-US" kern="0" dirty="0">
                <a:solidFill>
                  <a:prstClr val="black"/>
                </a:solidFill>
              </a:rPr>
              <a:t>政府規劃戶外踏青、舒壓活動等，期望藉由不同專業指導，學習情緒放鬆技巧並促進自己身心健康，以減輕照顧者照顧負荷，增加人際互動的機會。</a:t>
            </a:r>
          </a:p>
        </p:txBody>
      </p:sp>
      <p:sp>
        <p:nvSpPr>
          <p:cNvPr id="16" name="文字方塊 15">
            <a:extLst>
              <a:ext uri="{FF2B5EF4-FFF2-40B4-BE49-F238E27FC236}">
                <a16:creationId xmlns:a16="http://schemas.microsoft.com/office/drawing/2014/main" id="{8E66653E-BCD7-4EFB-AF9D-2DE864E37821}"/>
              </a:ext>
            </a:extLst>
          </p:cNvPr>
          <p:cNvSpPr txBox="1"/>
          <p:nvPr/>
        </p:nvSpPr>
        <p:spPr>
          <a:xfrm>
            <a:off x="8221944" y="3654987"/>
            <a:ext cx="2768957" cy="430887"/>
          </a:xfrm>
          <a:prstGeom prst="rect">
            <a:avLst/>
          </a:prstGeom>
          <a:noFill/>
        </p:spPr>
        <p:txBody>
          <a:bodyPr wrap="square" rtlCol="0">
            <a:spAutoFit/>
          </a:bodyPr>
          <a:lstStyle/>
          <a:p>
            <a:pPr algn="ctr" defTabSz="457200"/>
            <a:r>
              <a:rPr lang="zh-TW" altLang="en-US" sz="2200" b="1" dirty="0">
                <a:solidFill>
                  <a:srgbClr val="5B9BD5">
                    <a:lumMod val="50000"/>
                  </a:srgbClr>
                </a:solidFill>
                <a:latin typeface="微軟正黑體" panose="020B0604030504040204" pitchFamily="34" charset="-120"/>
                <a:ea typeface="微軟正黑體" panose="020B0604030504040204" pitchFamily="34" charset="-120"/>
              </a:rPr>
              <a:t>性別友善規劃</a:t>
            </a:r>
          </a:p>
        </p:txBody>
      </p:sp>
      <p:grpSp>
        <p:nvGrpSpPr>
          <p:cNvPr id="55" name="群組 54"/>
          <p:cNvGrpSpPr/>
          <p:nvPr/>
        </p:nvGrpSpPr>
        <p:grpSpPr>
          <a:xfrm>
            <a:off x="229715" y="6074486"/>
            <a:ext cx="11539247" cy="572398"/>
            <a:chOff x="229715" y="6024288"/>
            <a:chExt cx="11539247" cy="442800"/>
          </a:xfrm>
        </p:grpSpPr>
        <p:sp>
          <p:nvSpPr>
            <p:cNvPr id="8" name="箭號: ＞形 13">
              <a:extLst>
                <a:ext uri="{FF2B5EF4-FFF2-40B4-BE49-F238E27FC236}">
                  <a16:creationId xmlns:a16="http://schemas.microsoft.com/office/drawing/2014/main" id="{77DBFD80-722D-4382-884E-1A44891E96B3}"/>
                </a:ext>
              </a:extLst>
            </p:cNvPr>
            <p:cNvSpPr/>
            <p:nvPr/>
          </p:nvSpPr>
          <p:spPr>
            <a:xfrm>
              <a:off x="229715" y="6025104"/>
              <a:ext cx="5361716" cy="441984"/>
            </a:xfrm>
            <a:prstGeom prst="chevron">
              <a:avLst/>
            </a:prstGeom>
            <a:solidFill>
              <a:srgbClr val="0BA29A"/>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9" name="箭號: ＞形 15">
              <a:extLst>
                <a:ext uri="{FF2B5EF4-FFF2-40B4-BE49-F238E27FC236}">
                  <a16:creationId xmlns:a16="http://schemas.microsoft.com/office/drawing/2014/main" id="{E90B88FF-320E-42E8-A93B-ED55136AB562}"/>
                </a:ext>
              </a:extLst>
            </p:cNvPr>
            <p:cNvSpPr/>
            <p:nvPr/>
          </p:nvSpPr>
          <p:spPr>
            <a:xfrm>
              <a:off x="3479686" y="6024288"/>
              <a:ext cx="5361716" cy="442800"/>
            </a:xfrm>
            <a:prstGeom prst="chevron">
              <a:avLst/>
            </a:prstGeom>
            <a:solidFill>
              <a:srgbClr val="8EC31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10" name="箭號: ＞形 17">
              <a:extLst>
                <a:ext uri="{FF2B5EF4-FFF2-40B4-BE49-F238E27FC236}">
                  <a16:creationId xmlns:a16="http://schemas.microsoft.com/office/drawing/2014/main" id="{24F0F62D-BBF0-4E9F-9D2B-A4FDFBDA1985}"/>
                </a:ext>
              </a:extLst>
            </p:cNvPr>
            <p:cNvSpPr/>
            <p:nvPr/>
          </p:nvSpPr>
          <p:spPr>
            <a:xfrm>
              <a:off x="7688353" y="6024288"/>
              <a:ext cx="4080609" cy="442800"/>
            </a:xfrm>
            <a:prstGeom prst="chevron">
              <a:avLst/>
            </a:prstGeom>
            <a:solidFill>
              <a:srgbClr val="F8B62B"/>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grpSp>
      <p:grpSp>
        <p:nvGrpSpPr>
          <p:cNvPr id="29" name="群組 28"/>
          <p:cNvGrpSpPr/>
          <p:nvPr/>
        </p:nvGrpSpPr>
        <p:grpSpPr>
          <a:xfrm>
            <a:off x="1061259" y="1591448"/>
            <a:ext cx="1642845" cy="1642845"/>
            <a:chOff x="975718" y="3013338"/>
            <a:chExt cx="1642845" cy="1642845"/>
          </a:xfrm>
        </p:grpSpPr>
        <p:grpSp>
          <p:nvGrpSpPr>
            <p:cNvPr id="30" name="群組 29"/>
            <p:cNvGrpSpPr/>
            <p:nvPr/>
          </p:nvGrpSpPr>
          <p:grpSpPr>
            <a:xfrm>
              <a:off x="975718" y="3013338"/>
              <a:ext cx="1642845" cy="1642845"/>
              <a:chOff x="556888" y="4474611"/>
              <a:chExt cx="1720320" cy="1720320"/>
            </a:xfrm>
          </p:grpSpPr>
          <p:pic>
            <p:nvPicPr>
              <p:cNvPr id="33" name="圖片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888" y="4474611"/>
                <a:ext cx="1720320" cy="1720320"/>
              </a:xfrm>
              <a:prstGeom prst="rect">
                <a:avLst/>
              </a:prstGeom>
            </p:spPr>
          </p:pic>
          <p:pic>
            <p:nvPicPr>
              <p:cNvPr id="34" name="圖片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217" y="5263721"/>
                <a:ext cx="785662" cy="785662"/>
              </a:xfrm>
              <a:prstGeom prst="rect">
                <a:avLst/>
              </a:prstGeom>
            </p:spPr>
          </p:pic>
        </p:grpSp>
        <p:cxnSp>
          <p:nvCxnSpPr>
            <p:cNvPr id="31" name="直線接點 30"/>
            <p:cNvCxnSpPr/>
            <p:nvPr/>
          </p:nvCxnSpPr>
          <p:spPr>
            <a:xfrm>
              <a:off x="1714789" y="4122253"/>
              <a:ext cx="157973" cy="11005"/>
            </a:xfrm>
            <a:prstGeom prst="line">
              <a:avLst/>
            </a:prstGeom>
            <a:ln w="5715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flipV="1">
              <a:off x="1714789" y="4215382"/>
              <a:ext cx="140677" cy="1"/>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5" name="群組 34"/>
          <p:cNvGrpSpPr/>
          <p:nvPr/>
        </p:nvGrpSpPr>
        <p:grpSpPr>
          <a:xfrm>
            <a:off x="4067236" y="1376907"/>
            <a:ext cx="2343077" cy="2175325"/>
            <a:chOff x="3056476" y="4164787"/>
            <a:chExt cx="2343077" cy="2175325"/>
          </a:xfrm>
        </p:grpSpPr>
        <p:grpSp>
          <p:nvGrpSpPr>
            <p:cNvPr id="36" name="群組 35"/>
            <p:cNvGrpSpPr/>
            <p:nvPr/>
          </p:nvGrpSpPr>
          <p:grpSpPr>
            <a:xfrm>
              <a:off x="3056476" y="4164787"/>
              <a:ext cx="2343077" cy="2175325"/>
              <a:chOff x="2950473" y="4559026"/>
              <a:chExt cx="2343077" cy="2175325"/>
            </a:xfrm>
          </p:grpSpPr>
          <p:sp>
            <p:nvSpPr>
              <p:cNvPr id="39" name="橢圓 38"/>
              <p:cNvSpPr/>
              <p:nvPr/>
            </p:nvSpPr>
            <p:spPr>
              <a:xfrm>
                <a:off x="3246404" y="4762689"/>
                <a:ext cx="1746616" cy="1753203"/>
              </a:xfrm>
              <a:prstGeom prst="ellipse">
                <a:avLst/>
              </a:prstGeom>
              <a:noFill/>
              <a:ln w="57150">
                <a:solidFill>
                  <a:srgbClr val="F54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0" name="圖片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7550" y="4622567"/>
                <a:ext cx="756000" cy="756000"/>
              </a:xfrm>
              <a:prstGeom prst="rect">
                <a:avLst/>
              </a:prstGeom>
            </p:spPr>
          </p:pic>
          <p:pic>
            <p:nvPicPr>
              <p:cNvPr id="41" name="圖片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0473" y="4559026"/>
                <a:ext cx="756000" cy="756000"/>
              </a:xfrm>
              <a:prstGeom prst="rect">
                <a:avLst/>
              </a:prstGeom>
            </p:spPr>
          </p:pic>
          <p:pic>
            <p:nvPicPr>
              <p:cNvPr id="42" name="圖片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6936" y="5978351"/>
                <a:ext cx="756000" cy="756000"/>
              </a:xfrm>
              <a:prstGeom prst="rect">
                <a:avLst/>
              </a:prstGeom>
            </p:spPr>
          </p:pic>
          <p:pic>
            <p:nvPicPr>
              <p:cNvPr id="43" name="圖片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6936" y="5106321"/>
                <a:ext cx="756000" cy="756000"/>
              </a:xfrm>
              <a:prstGeom prst="rect">
                <a:avLst/>
              </a:prstGeom>
            </p:spPr>
          </p:pic>
        </p:grpSp>
        <p:sp>
          <p:nvSpPr>
            <p:cNvPr id="37" name="月亮 36"/>
            <p:cNvSpPr/>
            <p:nvPr/>
          </p:nvSpPr>
          <p:spPr>
            <a:xfrm rot="16200000" flipH="1">
              <a:off x="4201253" y="5062902"/>
              <a:ext cx="47917" cy="166043"/>
            </a:xfrm>
            <a:prstGeom prst="moon">
              <a:avLst>
                <a:gd name="adj" fmla="val 38485"/>
              </a:avLst>
            </a:prstGeom>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cxnSp>
          <p:nvCxnSpPr>
            <p:cNvPr id="38" name="直線接點 37"/>
            <p:cNvCxnSpPr/>
            <p:nvPr/>
          </p:nvCxnSpPr>
          <p:spPr>
            <a:xfrm flipH="1">
              <a:off x="4181251" y="5052316"/>
              <a:ext cx="83022" cy="28974"/>
            </a:xfrm>
            <a:prstGeom prst="line">
              <a:avLst/>
            </a:prstGeom>
            <a:ln w="5715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56" name="群組 55"/>
          <p:cNvGrpSpPr/>
          <p:nvPr/>
        </p:nvGrpSpPr>
        <p:grpSpPr>
          <a:xfrm>
            <a:off x="8079446" y="797407"/>
            <a:ext cx="3528685" cy="2436886"/>
            <a:chOff x="7896566" y="797407"/>
            <a:chExt cx="3528685" cy="2436886"/>
          </a:xfrm>
        </p:grpSpPr>
        <p:grpSp>
          <p:nvGrpSpPr>
            <p:cNvPr id="45" name="群組 44"/>
            <p:cNvGrpSpPr/>
            <p:nvPr/>
          </p:nvGrpSpPr>
          <p:grpSpPr>
            <a:xfrm>
              <a:off x="7896566" y="1187917"/>
              <a:ext cx="2315996" cy="2046376"/>
              <a:chOff x="5674207" y="4622567"/>
              <a:chExt cx="2436000" cy="2152410"/>
            </a:xfrm>
          </p:grpSpPr>
          <p:sp>
            <p:nvSpPr>
              <p:cNvPr id="46" name="橢圓 45"/>
              <p:cNvSpPr/>
              <p:nvPr/>
            </p:nvSpPr>
            <p:spPr>
              <a:xfrm>
                <a:off x="6030576" y="5021774"/>
                <a:ext cx="1746616" cy="1753203"/>
              </a:xfrm>
              <a:prstGeom prst="ellipse">
                <a:avLst/>
              </a:prstGeom>
              <a:noFill/>
              <a:ln w="57150">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7" name="圖片 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90207" y="5754865"/>
                <a:ext cx="720000" cy="720000"/>
              </a:xfrm>
              <a:prstGeom prst="rect">
                <a:avLst/>
              </a:prstGeom>
            </p:spPr>
          </p:pic>
          <p:pic>
            <p:nvPicPr>
              <p:cNvPr id="48" name="圖片 4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74207" y="5718865"/>
                <a:ext cx="792000" cy="792000"/>
              </a:xfrm>
              <a:prstGeom prst="rect">
                <a:avLst/>
              </a:prstGeom>
            </p:spPr>
          </p:pic>
          <p:pic>
            <p:nvPicPr>
              <p:cNvPr id="49" name="圖片 4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16899" y="4622567"/>
                <a:ext cx="792000" cy="792000"/>
              </a:xfrm>
              <a:prstGeom prst="rect">
                <a:avLst/>
              </a:prstGeom>
            </p:spPr>
          </p:pic>
          <p:pic>
            <p:nvPicPr>
              <p:cNvPr id="50" name="圖片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16899" y="5563318"/>
                <a:ext cx="756000" cy="756000"/>
              </a:xfrm>
              <a:prstGeom prst="rect">
                <a:avLst/>
              </a:prstGeom>
            </p:spPr>
          </p:pic>
        </p:grpSp>
        <p:sp>
          <p:nvSpPr>
            <p:cNvPr id="54" name="向下箭號 53"/>
            <p:cNvSpPr/>
            <p:nvPr/>
          </p:nvSpPr>
          <p:spPr>
            <a:xfrm rot="3463195">
              <a:off x="9709857" y="1507696"/>
              <a:ext cx="655267" cy="519071"/>
            </a:xfrm>
            <a:prstGeom prst="downArrow">
              <a:avLst>
                <a:gd name="adj1" fmla="val 50000"/>
                <a:gd name="adj2" fmla="val 38889"/>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51" name="群組 50"/>
            <p:cNvGrpSpPr/>
            <p:nvPr/>
          </p:nvGrpSpPr>
          <p:grpSpPr>
            <a:xfrm>
              <a:off x="10135986" y="797407"/>
              <a:ext cx="1289265" cy="1158999"/>
              <a:chOff x="7663729" y="4126316"/>
              <a:chExt cx="1289265" cy="1158999"/>
            </a:xfrm>
          </p:grpSpPr>
          <p:sp>
            <p:nvSpPr>
              <p:cNvPr id="52" name="橢圓 51"/>
              <p:cNvSpPr/>
              <p:nvPr/>
            </p:nvSpPr>
            <p:spPr>
              <a:xfrm>
                <a:off x="7663729" y="4126316"/>
                <a:ext cx="1289265" cy="1158999"/>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3" name="圖片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85224" y="4126316"/>
                <a:ext cx="1080000" cy="1080000"/>
              </a:xfrm>
              <a:prstGeom prst="rect">
                <a:avLst/>
              </a:prstGeom>
            </p:spPr>
          </p:pic>
        </p:grpSp>
      </p:grpSp>
      <p:sp>
        <p:nvSpPr>
          <p:cNvPr id="3" name="投影片編號版面配置區 2"/>
          <p:cNvSpPr>
            <a:spLocks noGrp="1"/>
          </p:cNvSpPr>
          <p:nvPr>
            <p:ph type="sldNum" sz="quarter" idx="12"/>
          </p:nvPr>
        </p:nvSpPr>
        <p:spPr/>
        <p:txBody>
          <a:bodyPr/>
          <a:lstStyle/>
          <a:p>
            <a:fld id="{73658493-E90B-46EF-9B8B-6586800F29BE}" type="slidenum">
              <a:rPr lang="zh-TW" altLang="en-US" smtClean="0"/>
              <a:t>4</a:t>
            </a:fld>
            <a:endParaRPr lang="zh-TW" altLang="en-US"/>
          </a:p>
        </p:txBody>
      </p:sp>
    </p:spTree>
    <p:extLst>
      <p:ext uri="{BB962C8B-B14F-4D97-AF65-F5344CB8AC3E}">
        <p14:creationId xmlns:p14="http://schemas.microsoft.com/office/powerpoint/2010/main" val="3187120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圖片 3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79864" y="3206744"/>
            <a:ext cx="5103386" cy="3099807"/>
          </a:xfrm>
          <a:prstGeom prst="rect">
            <a:avLst/>
          </a:prstGeom>
        </p:spPr>
      </p:pic>
      <p:pic>
        <p:nvPicPr>
          <p:cNvPr id="42" name="圖片 41"/>
          <p:cNvPicPr>
            <a:picLocks noChangeAspect="1"/>
          </p:cNvPicPr>
          <p:nvPr/>
        </p:nvPicPr>
        <p:blipFill rotWithShape="1">
          <a:blip r:embed="rId14">
            <a:clrChange>
              <a:clrFrom>
                <a:srgbClr val="FFFFFF"/>
              </a:clrFrom>
              <a:clrTo>
                <a:srgbClr val="FFFFFF">
                  <a:alpha val="0"/>
                </a:srgbClr>
              </a:clrTo>
            </a:clrChange>
          </a:blip>
          <a:srcRect l="8363"/>
          <a:stretch/>
        </p:blipFill>
        <p:spPr>
          <a:xfrm>
            <a:off x="8569450" y="1736443"/>
            <a:ext cx="3696680" cy="1467368"/>
          </a:xfrm>
          <a:prstGeom prst="rect">
            <a:avLst/>
          </a:prstGeom>
        </p:spPr>
      </p:pic>
      <p:grpSp>
        <p:nvGrpSpPr>
          <p:cNvPr id="43" name="群組 42"/>
          <p:cNvGrpSpPr>
            <a:grpSpLocks noChangeAspect="1"/>
          </p:cNvGrpSpPr>
          <p:nvPr/>
        </p:nvGrpSpPr>
        <p:grpSpPr>
          <a:xfrm>
            <a:off x="221843" y="3640419"/>
            <a:ext cx="1794325" cy="1794325"/>
            <a:chOff x="409973" y="1268760"/>
            <a:chExt cx="2563321" cy="2563321"/>
          </a:xfrm>
        </p:grpSpPr>
        <p:grpSp>
          <p:nvGrpSpPr>
            <p:cNvPr id="44" name="Group 9"/>
            <p:cNvGrpSpPr>
              <a:grpSpLocks noChangeAspect="1"/>
            </p:cNvGrpSpPr>
            <p:nvPr>
              <p:custDataLst>
                <p:tags r:id="rId10"/>
              </p:custDataLst>
            </p:nvPr>
          </p:nvGrpSpPr>
          <p:grpSpPr>
            <a:xfrm>
              <a:off x="409973" y="1268760"/>
              <a:ext cx="2563321" cy="2563321"/>
              <a:chOff x="5105400" y="1936108"/>
              <a:chExt cx="914400" cy="914400"/>
            </a:xfrm>
            <a:effectLst/>
          </p:grpSpPr>
          <p:sp>
            <p:nvSpPr>
              <p:cNvPr id="46" name="Block Arc 7"/>
              <p:cNvSpPr/>
              <p:nvPr/>
            </p:nvSpPr>
            <p:spPr>
              <a:xfrm>
                <a:off x="5105400" y="1936108"/>
                <a:ext cx="914400" cy="914400"/>
              </a:xfrm>
              <a:prstGeom prst="blockArc">
                <a:avLst>
                  <a:gd name="adj1" fmla="val 16200000"/>
                  <a:gd name="adj2" fmla="val 1776261"/>
                  <a:gd name="adj3" fmla="val 23643"/>
                </a:avLst>
              </a:prstGeom>
              <a:solidFill>
                <a:srgbClr val="D7890B"/>
              </a:solidFill>
              <a:ln w="3175">
                <a:noFill/>
                <a:round/>
                <a:headEnd/>
                <a:tailEnd/>
              </a:ln>
            </p:spPr>
            <p:txBody>
              <a:bodyPr/>
              <a:lstStyle/>
              <a:p>
                <a:endParaRPr lang="en-US" sz="1200">
                  <a:solidFill>
                    <a:srgbClr val="0D0D0D"/>
                  </a:solidFill>
                  <a:latin typeface="Calibri Light" panose="020F0302020204030204"/>
                </a:endParaRPr>
              </a:p>
            </p:txBody>
          </p:sp>
          <p:sp>
            <p:nvSpPr>
              <p:cNvPr id="47" name="Block Arc 72"/>
              <p:cNvSpPr/>
              <p:nvPr/>
            </p:nvSpPr>
            <p:spPr>
              <a:xfrm>
                <a:off x="5105400" y="1936108"/>
                <a:ext cx="914400" cy="914400"/>
              </a:xfrm>
              <a:prstGeom prst="blockArc">
                <a:avLst>
                  <a:gd name="adj1" fmla="val 8928902"/>
                  <a:gd name="adj2" fmla="val 16200000"/>
                  <a:gd name="adj3" fmla="val 23524"/>
                </a:avLst>
              </a:prstGeom>
              <a:solidFill>
                <a:srgbClr val="F1C4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panose="020F0502020204030204"/>
                </a:endParaRPr>
              </a:p>
            </p:txBody>
          </p:sp>
          <p:sp>
            <p:nvSpPr>
              <p:cNvPr id="48" name="Block Arc 73"/>
              <p:cNvSpPr/>
              <p:nvPr/>
            </p:nvSpPr>
            <p:spPr>
              <a:xfrm flipH="1" flipV="1">
                <a:off x="5105400" y="1936108"/>
                <a:ext cx="914400" cy="914400"/>
              </a:xfrm>
              <a:prstGeom prst="blockArc">
                <a:avLst>
                  <a:gd name="adj1" fmla="val 12541669"/>
                  <a:gd name="adj2" fmla="val 19747981"/>
                  <a:gd name="adj3" fmla="val 23605"/>
                </a:avLst>
              </a:prstGeom>
              <a:solidFill>
                <a:srgbClr val="F39C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prstClr val="white"/>
                  </a:solidFill>
                  <a:latin typeface="Calibri Light" panose="020F0302020204030204"/>
                </a:endParaRPr>
              </a:p>
            </p:txBody>
          </p:sp>
        </p:grpSp>
        <p:sp>
          <p:nvSpPr>
            <p:cNvPr id="45" name="Oval 64"/>
            <p:cNvSpPr/>
            <p:nvPr>
              <p:custDataLst>
                <p:tags r:id="rId11"/>
              </p:custDataLst>
            </p:nvPr>
          </p:nvSpPr>
          <p:spPr>
            <a:xfrm>
              <a:off x="908778" y="1759737"/>
              <a:ext cx="1565710" cy="15813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sp>
        <p:nvSpPr>
          <p:cNvPr id="49" name="Rectangle 80"/>
          <p:cNvSpPr/>
          <p:nvPr>
            <p:custDataLst>
              <p:tags r:id="rId1"/>
            </p:custDataLst>
          </p:nvPr>
        </p:nvSpPr>
        <p:spPr>
          <a:xfrm>
            <a:off x="2435297" y="2963906"/>
            <a:ext cx="4361687" cy="3340145"/>
          </a:xfrm>
          <a:prstGeom prst="rect">
            <a:avLst/>
          </a:prstGeom>
        </p:spPr>
        <p:txBody>
          <a:bodyPr wrap="square">
            <a:spAutoFit/>
          </a:bodyPr>
          <a:lstStyle/>
          <a:p>
            <a:pPr algn="just" defTabSz="1022350">
              <a:spcAft>
                <a:spcPct val="35000"/>
              </a:spcAft>
              <a:defRPr/>
            </a:pPr>
            <a:r>
              <a:rPr lang="zh-TW" altLang="en-US" sz="2100" dirty="0">
                <a:solidFill>
                  <a:prstClr val="black"/>
                </a:solidFill>
                <a:latin typeface="微軟正黑體" panose="020B0604030504040204" pitchFamily="34" charset="-120"/>
                <a:ea typeface="微軟正黑體" panose="020B0604030504040204" pitchFamily="34" charset="-120"/>
              </a:rPr>
              <a:t>是否為身心障礙人士、老人、婦女、嬰幼兒設置專用友善環境設施產品</a:t>
            </a:r>
            <a:r>
              <a:rPr lang="zh-TW" altLang="en-US" sz="2100" dirty="0">
                <a:solidFill>
                  <a:prstClr val="black"/>
                </a:solidFill>
                <a:latin typeface="微軟正黑體"/>
                <a:ea typeface="微軟正黑體"/>
              </a:rPr>
              <a:t>、</a:t>
            </a:r>
            <a:r>
              <a:rPr lang="zh-TW" altLang="en-US" sz="2100" dirty="0">
                <a:solidFill>
                  <a:prstClr val="black"/>
                </a:solidFill>
                <a:latin typeface="微軟正黑體" panose="020B0604030504040204" pitchFamily="34" charset="-120"/>
                <a:ea typeface="微軟正黑體" panose="020B0604030504040204" pitchFamily="34" charset="-120"/>
              </a:rPr>
              <a:t>活動趨多樣及國際化。</a:t>
            </a:r>
            <a:endParaRPr lang="en-US" altLang="zh-TW" sz="2100" dirty="0">
              <a:solidFill>
                <a:prstClr val="black"/>
              </a:solidFill>
              <a:latin typeface="微軟正黑體" panose="020B0604030504040204" pitchFamily="34" charset="-120"/>
              <a:ea typeface="微軟正黑體" panose="020B0604030504040204" pitchFamily="34" charset="-120"/>
            </a:endParaRPr>
          </a:p>
          <a:p>
            <a:pPr algn="just" defTabSz="1022350">
              <a:spcAft>
                <a:spcPct val="35000"/>
              </a:spcAft>
              <a:defRPr/>
            </a:pPr>
            <a:r>
              <a:rPr lang="zh-TW" altLang="en-US" sz="2100" dirty="0">
                <a:solidFill>
                  <a:prstClr val="black"/>
                </a:solidFill>
                <a:latin typeface="微軟正黑體" panose="020B0604030504040204" pitchFamily="34" charset="-120"/>
                <a:ea typeface="微軟正黑體" panose="020B0604030504040204" pitchFamily="34" charset="-120"/>
              </a:rPr>
              <a:t>友善環境設施指示標誌及使用說明是否明顯易見。</a:t>
            </a:r>
            <a:endParaRPr lang="en-US" altLang="zh-TW" sz="2100" dirty="0">
              <a:solidFill>
                <a:prstClr val="black"/>
              </a:solidFill>
              <a:latin typeface="微軟正黑體" panose="020B0604030504040204" pitchFamily="34" charset="-120"/>
              <a:ea typeface="微軟正黑體" panose="020B0604030504040204" pitchFamily="34" charset="-120"/>
            </a:endParaRPr>
          </a:p>
          <a:p>
            <a:pPr algn="just" defTabSz="1022350">
              <a:spcAft>
                <a:spcPct val="35000"/>
              </a:spcAft>
              <a:defRPr/>
            </a:pPr>
            <a:r>
              <a:rPr lang="zh-TW" altLang="en-US" sz="2100" dirty="0">
                <a:solidFill>
                  <a:prstClr val="black"/>
                </a:solidFill>
                <a:latin typeface="微軟正黑體" panose="020B0604030504040204" pitchFamily="34" charset="-120"/>
                <a:ea typeface="微軟正黑體" panose="020B0604030504040204" pitchFamily="34" charset="-120"/>
              </a:rPr>
              <a:t>無障礙設施及男女公廁比例等設施設置情形。</a:t>
            </a:r>
            <a:endParaRPr lang="en-US" altLang="zh-TW" sz="2100" dirty="0">
              <a:solidFill>
                <a:prstClr val="black"/>
              </a:solidFill>
              <a:latin typeface="微軟正黑體" panose="020B0604030504040204" pitchFamily="34" charset="-120"/>
              <a:ea typeface="微軟正黑體" panose="020B0604030504040204" pitchFamily="34" charset="-120"/>
            </a:endParaRPr>
          </a:p>
          <a:p>
            <a:pPr algn="just" defTabSz="1022350">
              <a:spcAft>
                <a:spcPct val="35000"/>
              </a:spcAft>
              <a:defRPr/>
            </a:pPr>
            <a:r>
              <a:rPr lang="zh-TW" altLang="en-US" sz="2100" dirty="0">
                <a:solidFill>
                  <a:prstClr val="black"/>
                </a:solidFill>
                <a:latin typeface="微軟正黑體" panose="020B0604030504040204" pitchFamily="34" charset="-120"/>
                <a:ea typeface="微軟正黑體" panose="020B0604030504040204" pitchFamily="34" charset="-120"/>
              </a:rPr>
              <a:t>是否持續進行友善環境設施改善計畫。</a:t>
            </a:r>
          </a:p>
        </p:txBody>
      </p:sp>
      <p:grpSp>
        <p:nvGrpSpPr>
          <p:cNvPr id="50" name="群組 49"/>
          <p:cNvGrpSpPr/>
          <p:nvPr/>
        </p:nvGrpSpPr>
        <p:grpSpPr>
          <a:xfrm>
            <a:off x="2130626" y="4116486"/>
            <a:ext cx="304672" cy="304672"/>
            <a:chOff x="2411760" y="1623826"/>
            <a:chExt cx="304672" cy="304672"/>
          </a:xfrm>
        </p:grpSpPr>
        <p:sp>
          <p:nvSpPr>
            <p:cNvPr id="51" name="Oval 10"/>
            <p:cNvSpPr/>
            <p:nvPr>
              <p:custDataLst>
                <p:tags r:id="rId8"/>
              </p:custDataLst>
            </p:nvPr>
          </p:nvSpPr>
          <p:spPr>
            <a:xfrm>
              <a:off x="2411760" y="1623826"/>
              <a:ext cx="304672" cy="304672"/>
            </a:xfrm>
            <a:prstGeom prst="ellipse">
              <a:avLst/>
            </a:prstGeom>
            <a:solidFill>
              <a:srgbClr val="F1C40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black"/>
                </a:solidFill>
                <a:latin typeface="Calibri" panose="020F0502020204030204"/>
              </a:endParaRPr>
            </a:p>
          </p:txBody>
        </p:sp>
        <p:sp>
          <p:nvSpPr>
            <p:cNvPr id="52" name="Freeform 182"/>
            <p:cNvSpPr>
              <a:spLocks noEditPoints="1"/>
            </p:cNvSpPr>
            <p:nvPr>
              <p:custDataLst>
                <p:tags r:id="rId9"/>
              </p:custDataLst>
            </p:nvPr>
          </p:nvSpPr>
          <p:spPr bwMode="auto">
            <a:xfrm>
              <a:off x="2495303" y="1660781"/>
              <a:ext cx="137586" cy="230762"/>
            </a:xfrm>
            <a:custGeom>
              <a:avLst/>
              <a:gdLst>
                <a:gd name="T0" fmla="*/ 459 w 635"/>
                <a:gd name="T1" fmla="*/ 0 h 1059"/>
                <a:gd name="T2" fmla="*/ 0 w 635"/>
                <a:gd name="T3" fmla="*/ 601 h 1059"/>
                <a:gd name="T4" fmla="*/ 233 w 635"/>
                <a:gd name="T5" fmla="*/ 601 h 1059"/>
                <a:gd name="T6" fmla="*/ 177 w 635"/>
                <a:gd name="T7" fmla="*/ 1059 h 1059"/>
                <a:gd name="T8" fmla="*/ 635 w 635"/>
                <a:gd name="T9" fmla="*/ 459 h 1059"/>
                <a:gd name="T10" fmla="*/ 403 w 635"/>
                <a:gd name="T11" fmla="*/ 459 h 1059"/>
                <a:gd name="T12" fmla="*/ 459 w 635"/>
                <a:gd name="T13" fmla="*/ 0 h 1059"/>
                <a:gd name="T14" fmla="*/ 408 w 635"/>
                <a:gd name="T15" fmla="*/ 125 h 1059"/>
                <a:gd name="T16" fmla="*/ 367 w 635"/>
                <a:gd name="T17" fmla="*/ 455 h 1059"/>
                <a:gd name="T18" fmla="*/ 363 w 635"/>
                <a:gd name="T19" fmla="*/ 495 h 1059"/>
                <a:gd name="T20" fmla="*/ 403 w 635"/>
                <a:gd name="T21" fmla="*/ 495 h 1059"/>
                <a:gd name="T22" fmla="*/ 563 w 635"/>
                <a:gd name="T23" fmla="*/ 495 h 1059"/>
                <a:gd name="T24" fmla="*/ 228 w 635"/>
                <a:gd name="T25" fmla="*/ 934 h 1059"/>
                <a:gd name="T26" fmla="*/ 268 w 635"/>
                <a:gd name="T27" fmla="*/ 605 h 1059"/>
                <a:gd name="T28" fmla="*/ 273 w 635"/>
                <a:gd name="T29" fmla="*/ 565 h 1059"/>
                <a:gd name="T30" fmla="*/ 233 w 635"/>
                <a:gd name="T31" fmla="*/ 565 h 1059"/>
                <a:gd name="T32" fmla="*/ 72 w 635"/>
                <a:gd name="T33" fmla="*/ 565 h 1059"/>
                <a:gd name="T34" fmla="*/ 408 w 635"/>
                <a:gd name="T35" fmla="*/ 125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5" h="1059">
                  <a:moveTo>
                    <a:pt x="459" y="0"/>
                  </a:moveTo>
                  <a:lnTo>
                    <a:pt x="0" y="601"/>
                  </a:lnTo>
                  <a:lnTo>
                    <a:pt x="233" y="601"/>
                  </a:lnTo>
                  <a:lnTo>
                    <a:pt x="177" y="1059"/>
                  </a:lnTo>
                  <a:lnTo>
                    <a:pt x="635" y="459"/>
                  </a:lnTo>
                  <a:lnTo>
                    <a:pt x="403" y="459"/>
                  </a:lnTo>
                  <a:lnTo>
                    <a:pt x="459" y="0"/>
                  </a:lnTo>
                  <a:close/>
                  <a:moveTo>
                    <a:pt x="408" y="125"/>
                  </a:moveTo>
                  <a:lnTo>
                    <a:pt x="367" y="455"/>
                  </a:lnTo>
                  <a:lnTo>
                    <a:pt x="363" y="495"/>
                  </a:lnTo>
                  <a:lnTo>
                    <a:pt x="403" y="495"/>
                  </a:lnTo>
                  <a:lnTo>
                    <a:pt x="563" y="495"/>
                  </a:lnTo>
                  <a:lnTo>
                    <a:pt x="228" y="934"/>
                  </a:lnTo>
                  <a:lnTo>
                    <a:pt x="268" y="605"/>
                  </a:lnTo>
                  <a:lnTo>
                    <a:pt x="273" y="565"/>
                  </a:lnTo>
                  <a:lnTo>
                    <a:pt x="233" y="565"/>
                  </a:lnTo>
                  <a:lnTo>
                    <a:pt x="72" y="565"/>
                  </a:lnTo>
                  <a:lnTo>
                    <a:pt x="408" y="1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grpSp>
      <p:grpSp>
        <p:nvGrpSpPr>
          <p:cNvPr id="53" name="群組 52"/>
          <p:cNvGrpSpPr/>
          <p:nvPr/>
        </p:nvGrpSpPr>
        <p:grpSpPr>
          <a:xfrm>
            <a:off x="2130626" y="4829329"/>
            <a:ext cx="304672" cy="304672"/>
            <a:chOff x="2411760" y="2378389"/>
            <a:chExt cx="304672" cy="304672"/>
          </a:xfrm>
        </p:grpSpPr>
        <p:sp>
          <p:nvSpPr>
            <p:cNvPr id="54" name="Oval 78"/>
            <p:cNvSpPr/>
            <p:nvPr>
              <p:custDataLst>
                <p:tags r:id="rId6"/>
              </p:custDataLst>
            </p:nvPr>
          </p:nvSpPr>
          <p:spPr>
            <a:xfrm>
              <a:off x="2411760" y="2378389"/>
              <a:ext cx="304672" cy="304672"/>
            </a:xfrm>
            <a:prstGeom prst="ellipse">
              <a:avLst/>
            </a:prstGeom>
            <a:solidFill>
              <a:srgbClr val="F39C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prstClr val="white"/>
                </a:solidFill>
                <a:latin typeface="Calibri Light" panose="020F0302020204030204"/>
              </a:endParaRPr>
            </a:p>
          </p:txBody>
        </p:sp>
        <p:sp>
          <p:nvSpPr>
            <p:cNvPr id="55" name="Freeform 182"/>
            <p:cNvSpPr>
              <a:spLocks noEditPoints="1"/>
            </p:cNvSpPr>
            <p:nvPr>
              <p:custDataLst>
                <p:tags r:id="rId7"/>
              </p:custDataLst>
            </p:nvPr>
          </p:nvSpPr>
          <p:spPr bwMode="auto">
            <a:xfrm>
              <a:off x="2495303" y="2416431"/>
              <a:ext cx="137586" cy="230762"/>
            </a:xfrm>
            <a:custGeom>
              <a:avLst/>
              <a:gdLst>
                <a:gd name="T0" fmla="*/ 459 w 635"/>
                <a:gd name="T1" fmla="*/ 0 h 1059"/>
                <a:gd name="T2" fmla="*/ 0 w 635"/>
                <a:gd name="T3" fmla="*/ 601 h 1059"/>
                <a:gd name="T4" fmla="*/ 233 w 635"/>
                <a:gd name="T5" fmla="*/ 601 h 1059"/>
                <a:gd name="T6" fmla="*/ 177 w 635"/>
                <a:gd name="T7" fmla="*/ 1059 h 1059"/>
                <a:gd name="T8" fmla="*/ 635 w 635"/>
                <a:gd name="T9" fmla="*/ 459 h 1059"/>
                <a:gd name="T10" fmla="*/ 403 w 635"/>
                <a:gd name="T11" fmla="*/ 459 h 1059"/>
                <a:gd name="T12" fmla="*/ 459 w 635"/>
                <a:gd name="T13" fmla="*/ 0 h 1059"/>
                <a:gd name="T14" fmla="*/ 408 w 635"/>
                <a:gd name="T15" fmla="*/ 125 h 1059"/>
                <a:gd name="T16" fmla="*/ 367 w 635"/>
                <a:gd name="T17" fmla="*/ 455 h 1059"/>
                <a:gd name="T18" fmla="*/ 363 w 635"/>
                <a:gd name="T19" fmla="*/ 495 h 1059"/>
                <a:gd name="T20" fmla="*/ 403 w 635"/>
                <a:gd name="T21" fmla="*/ 495 h 1059"/>
                <a:gd name="T22" fmla="*/ 563 w 635"/>
                <a:gd name="T23" fmla="*/ 495 h 1059"/>
                <a:gd name="T24" fmla="*/ 228 w 635"/>
                <a:gd name="T25" fmla="*/ 934 h 1059"/>
                <a:gd name="T26" fmla="*/ 268 w 635"/>
                <a:gd name="T27" fmla="*/ 605 h 1059"/>
                <a:gd name="T28" fmla="*/ 273 w 635"/>
                <a:gd name="T29" fmla="*/ 565 h 1059"/>
                <a:gd name="T30" fmla="*/ 233 w 635"/>
                <a:gd name="T31" fmla="*/ 565 h 1059"/>
                <a:gd name="T32" fmla="*/ 72 w 635"/>
                <a:gd name="T33" fmla="*/ 565 h 1059"/>
                <a:gd name="T34" fmla="*/ 408 w 635"/>
                <a:gd name="T35" fmla="*/ 125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5" h="1059">
                  <a:moveTo>
                    <a:pt x="459" y="0"/>
                  </a:moveTo>
                  <a:lnTo>
                    <a:pt x="0" y="601"/>
                  </a:lnTo>
                  <a:lnTo>
                    <a:pt x="233" y="601"/>
                  </a:lnTo>
                  <a:lnTo>
                    <a:pt x="177" y="1059"/>
                  </a:lnTo>
                  <a:lnTo>
                    <a:pt x="635" y="459"/>
                  </a:lnTo>
                  <a:lnTo>
                    <a:pt x="403" y="459"/>
                  </a:lnTo>
                  <a:lnTo>
                    <a:pt x="459" y="0"/>
                  </a:lnTo>
                  <a:close/>
                  <a:moveTo>
                    <a:pt x="408" y="125"/>
                  </a:moveTo>
                  <a:lnTo>
                    <a:pt x="367" y="455"/>
                  </a:lnTo>
                  <a:lnTo>
                    <a:pt x="363" y="495"/>
                  </a:lnTo>
                  <a:lnTo>
                    <a:pt x="403" y="495"/>
                  </a:lnTo>
                  <a:lnTo>
                    <a:pt x="563" y="495"/>
                  </a:lnTo>
                  <a:lnTo>
                    <a:pt x="228" y="934"/>
                  </a:lnTo>
                  <a:lnTo>
                    <a:pt x="268" y="605"/>
                  </a:lnTo>
                  <a:lnTo>
                    <a:pt x="273" y="565"/>
                  </a:lnTo>
                  <a:lnTo>
                    <a:pt x="233" y="565"/>
                  </a:lnTo>
                  <a:lnTo>
                    <a:pt x="72" y="565"/>
                  </a:lnTo>
                  <a:lnTo>
                    <a:pt x="408" y="1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grpSp>
      <p:grpSp>
        <p:nvGrpSpPr>
          <p:cNvPr id="56" name="群組 55"/>
          <p:cNvGrpSpPr/>
          <p:nvPr/>
        </p:nvGrpSpPr>
        <p:grpSpPr>
          <a:xfrm>
            <a:off x="2130626" y="5627897"/>
            <a:ext cx="304672" cy="304672"/>
            <a:chOff x="2411760" y="3176957"/>
            <a:chExt cx="304672" cy="304672"/>
          </a:xfrm>
        </p:grpSpPr>
        <p:sp>
          <p:nvSpPr>
            <p:cNvPr id="57" name="Oval 79"/>
            <p:cNvSpPr/>
            <p:nvPr>
              <p:custDataLst>
                <p:tags r:id="rId4"/>
              </p:custDataLst>
            </p:nvPr>
          </p:nvSpPr>
          <p:spPr>
            <a:xfrm>
              <a:off x="2411760" y="3176957"/>
              <a:ext cx="304672" cy="304672"/>
            </a:xfrm>
            <a:prstGeom prst="ellipse">
              <a:avLst/>
            </a:prstGeom>
            <a:solidFill>
              <a:srgbClr val="D7890B"/>
            </a:solidFill>
            <a:ln w="3175">
              <a:noFill/>
              <a:round/>
              <a:headEnd/>
              <a:tailEnd/>
            </a:ln>
          </p:spPr>
          <p:txBody>
            <a:bodyPr/>
            <a:lstStyle/>
            <a:p>
              <a:endParaRPr lang="en-US" sz="1200">
                <a:solidFill>
                  <a:srgbClr val="0D0D0D"/>
                </a:solidFill>
                <a:latin typeface="Calibri Light" panose="020F0302020204030204"/>
              </a:endParaRPr>
            </a:p>
          </p:txBody>
        </p:sp>
        <p:sp>
          <p:nvSpPr>
            <p:cNvPr id="58" name="Freeform 182"/>
            <p:cNvSpPr>
              <a:spLocks noEditPoints="1"/>
            </p:cNvSpPr>
            <p:nvPr>
              <p:custDataLst>
                <p:tags r:id="rId5"/>
              </p:custDataLst>
            </p:nvPr>
          </p:nvSpPr>
          <p:spPr bwMode="auto">
            <a:xfrm>
              <a:off x="2495303" y="3210181"/>
              <a:ext cx="137586" cy="230762"/>
            </a:xfrm>
            <a:custGeom>
              <a:avLst/>
              <a:gdLst>
                <a:gd name="T0" fmla="*/ 459 w 635"/>
                <a:gd name="T1" fmla="*/ 0 h 1059"/>
                <a:gd name="T2" fmla="*/ 0 w 635"/>
                <a:gd name="T3" fmla="*/ 601 h 1059"/>
                <a:gd name="T4" fmla="*/ 233 w 635"/>
                <a:gd name="T5" fmla="*/ 601 h 1059"/>
                <a:gd name="T6" fmla="*/ 177 w 635"/>
                <a:gd name="T7" fmla="*/ 1059 h 1059"/>
                <a:gd name="T8" fmla="*/ 635 w 635"/>
                <a:gd name="T9" fmla="*/ 459 h 1059"/>
                <a:gd name="T10" fmla="*/ 403 w 635"/>
                <a:gd name="T11" fmla="*/ 459 h 1059"/>
                <a:gd name="T12" fmla="*/ 459 w 635"/>
                <a:gd name="T13" fmla="*/ 0 h 1059"/>
                <a:gd name="T14" fmla="*/ 408 w 635"/>
                <a:gd name="T15" fmla="*/ 125 h 1059"/>
                <a:gd name="T16" fmla="*/ 367 w 635"/>
                <a:gd name="T17" fmla="*/ 455 h 1059"/>
                <a:gd name="T18" fmla="*/ 363 w 635"/>
                <a:gd name="T19" fmla="*/ 495 h 1059"/>
                <a:gd name="T20" fmla="*/ 403 w 635"/>
                <a:gd name="T21" fmla="*/ 495 h 1059"/>
                <a:gd name="T22" fmla="*/ 563 w 635"/>
                <a:gd name="T23" fmla="*/ 495 h 1059"/>
                <a:gd name="T24" fmla="*/ 228 w 635"/>
                <a:gd name="T25" fmla="*/ 934 h 1059"/>
                <a:gd name="T26" fmla="*/ 268 w 635"/>
                <a:gd name="T27" fmla="*/ 605 h 1059"/>
                <a:gd name="T28" fmla="*/ 273 w 635"/>
                <a:gd name="T29" fmla="*/ 565 h 1059"/>
                <a:gd name="T30" fmla="*/ 233 w 635"/>
                <a:gd name="T31" fmla="*/ 565 h 1059"/>
                <a:gd name="T32" fmla="*/ 72 w 635"/>
                <a:gd name="T33" fmla="*/ 565 h 1059"/>
                <a:gd name="T34" fmla="*/ 408 w 635"/>
                <a:gd name="T35" fmla="*/ 125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5" h="1059">
                  <a:moveTo>
                    <a:pt x="459" y="0"/>
                  </a:moveTo>
                  <a:lnTo>
                    <a:pt x="0" y="601"/>
                  </a:lnTo>
                  <a:lnTo>
                    <a:pt x="233" y="601"/>
                  </a:lnTo>
                  <a:lnTo>
                    <a:pt x="177" y="1059"/>
                  </a:lnTo>
                  <a:lnTo>
                    <a:pt x="635" y="459"/>
                  </a:lnTo>
                  <a:lnTo>
                    <a:pt x="403" y="459"/>
                  </a:lnTo>
                  <a:lnTo>
                    <a:pt x="459" y="0"/>
                  </a:lnTo>
                  <a:close/>
                  <a:moveTo>
                    <a:pt x="408" y="125"/>
                  </a:moveTo>
                  <a:lnTo>
                    <a:pt x="367" y="455"/>
                  </a:lnTo>
                  <a:lnTo>
                    <a:pt x="363" y="495"/>
                  </a:lnTo>
                  <a:lnTo>
                    <a:pt x="403" y="495"/>
                  </a:lnTo>
                  <a:lnTo>
                    <a:pt x="563" y="495"/>
                  </a:lnTo>
                  <a:lnTo>
                    <a:pt x="228" y="934"/>
                  </a:lnTo>
                  <a:lnTo>
                    <a:pt x="268" y="605"/>
                  </a:lnTo>
                  <a:lnTo>
                    <a:pt x="273" y="565"/>
                  </a:lnTo>
                  <a:lnTo>
                    <a:pt x="233" y="565"/>
                  </a:lnTo>
                  <a:lnTo>
                    <a:pt x="72" y="565"/>
                  </a:lnTo>
                  <a:lnTo>
                    <a:pt x="408" y="1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grpSp>
      <p:sp>
        <p:nvSpPr>
          <p:cNvPr id="59" name="Oval 10"/>
          <p:cNvSpPr/>
          <p:nvPr>
            <p:custDataLst>
              <p:tags r:id="rId2"/>
            </p:custDataLst>
          </p:nvPr>
        </p:nvSpPr>
        <p:spPr>
          <a:xfrm>
            <a:off x="2130626" y="3051475"/>
            <a:ext cx="304672" cy="30467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black"/>
              </a:solidFill>
              <a:latin typeface="Calibri" panose="020F0502020204030204"/>
            </a:endParaRPr>
          </a:p>
        </p:txBody>
      </p:sp>
      <p:sp>
        <p:nvSpPr>
          <p:cNvPr id="60" name="Freeform 182"/>
          <p:cNvSpPr>
            <a:spLocks noEditPoints="1"/>
          </p:cNvSpPr>
          <p:nvPr>
            <p:custDataLst>
              <p:tags r:id="rId3"/>
            </p:custDataLst>
          </p:nvPr>
        </p:nvSpPr>
        <p:spPr bwMode="auto">
          <a:xfrm>
            <a:off x="2130626" y="3088430"/>
            <a:ext cx="137586" cy="230762"/>
          </a:xfrm>
          <a:custGeom>
            <a:avLst/>
            <a:gdLst>
              <a:gd name="T0" fmla="*/ 459 w 635"/>
              <a:gd name="T1" fmla="*/ 0 h 1059"/>
              <a:gd name="T2" fmla="*/ 0 w 635"/>
              <a:gd name="T3" fmla="*/ 601 h 1059"/>
              <a:gd name="T4" fmla="*/ 233 w 635"/>
              <a:gd name="T5" fmla="*/ 601 h 1059"/>
              <a:gd name="T6" fmla="*/ 177 w 635"/>
              <a:gd name="T7" fmla="*/ 1059 h 1059"/>
              <a:gd name="T8" fmla="*/ 635 w 635"/>
              <a:gd name="T9" fmla="*/ 459 h 1059"/>
              <a:gd name="T10" fmla="*/ 403 w 635"/>
              <a:gd name="T11" fmla="*/ 459 h 1059"/>
              <a:gd name="T12" fmla="*/ 459 w 635"/>
              <a:gd name="T13" fmla="*/ 0 h 1059"/>
              <a:gd name="T14" fmla="*/ 408 w 635"/>
              <a:gd name="T15" fmla="*/ 125 h 1059"/>
              <a:gd name="T16" fmla="*/ 367 w 635"/>
              <a:gd name="T17" fmla="*/ 455 h 1059"/>
              <a:gd name="T18" fmla="*/ 363 w 635"/>
              <a:gd name="T19" fmla="*/ 495 h 1059"/>
              <a:gd name="T20" fmla="*/ 403 w 635"/>
              <a:gd name="T21" fmla="*/ 495 h 1059"/>
              <a:gd name="T22" fmla="*/ 563 w 635"/>
              <a:gd name="T23" fmla="*/ 495 h 1059"/>
              <a:gd name="T24" fmla="*/ 228 w 635"/>
              <a:gd name="T25" fmla="*/ 934 h 1059"/>
              <a:gd name="T26" fmla="*/ 268 w 635"/>
              <a:gd name="T27" fmla="*/ 605 h 1059"/>
              <a:gd name="T28" fmla="*/ 273 w 635"/>
              <a:gd name="T29" fmla="*/ 565 h 1059"/>
              <a:gd name="T30" fmla="*/ 233 w 635"/>
              <a:gd name="T31" fmla="*/ 565 h 1059"/>
              <a:gd name="T32" fmla="*/ 72 w 635"/>
              <a:gd name="T33" fmla="*/ 565 h 1059"/>
              <a:gd name="T34" fmla="*/ 408 w 635"/>
              <a:gd name="T35" fmla="*/ 125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5" h="1059">
                <a:moveTo>
                  <a:pt x="459" y="0"/>
                </a:moveTo>
                <a:lnTo>
                  <a:pt x="0" y="601"/>
                </a:lnTo>
                <a:lnTo>
                  <a:pt x="233" y="601"/>
                </a:lnTo>
                <a:lnTo>
                  <a:pt x="177" y="1059"/>
                </a:lnTo>
                <a:lnTo>
                  <a:pt x="635" y="459"/>
                </a:lnTo>
                <a:lnTo>
                  <a:pt x="403" y="459"/>
                </a:lnTo>
                <a:lnTo>
                  <a:pt x="459" y="0"/>
                </a:lnTo>
                <a:close/>
                <a:moveTo>
                  <a:pt x="408" y="125"/>
                </a:moveTo>
                <a:lnTo>
                  <a:pt x="367" y="455"/>
                </a:lnTo>
                <a:lnTo>
                  <a:pt x="363" y="495"/>
                </a:lnTo>
                <a:lnTo>
                  <a:pt x="403" y="495"/>
                </a:lnTo>
                <a:lnTo>
                  <a:pt x="563" y="495"/>
                </a:lnTo>
                <a:lnTo>
                  <a:pt x="228" y="934"/>
                </a:lnTo>
                <a:lnTo>
                  <a:pt x="268" y="605"/>
                </a:lnTo>
                <a:lnTo>
                  <a:pt x="273" y="565"/>
                </a:lnTo>
                <a:lnTo>
                  <a:pt x="233" y="565"/>
                </a:lnTo>
                <a:lnTo>
                  <a:pt x="72" y="565"/>
                </a:lnTo>
                <a:lnTo>
                  <a:pt x="408" y="1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61" name="橢圓 4"/>
          <p:cNvSpPr/>
          <p:nvPr/>
        </p:nvSpPr>
        <p:spPr bwMode="auto">
          <a:xfrm>
            <a:off x="654264" y="4181661"/>
            <a:ext cx="929481" cy="711838"/>
          </a:xfrm>
          <a:prstGeom prst="rect">
            <a:avLst/>
          </a:prstGeom>
        </p:spPr>
        <p:style>
          <a:lnRef idx="0">
            <a:scrgbClr r="0" g="0" b="0"/>
          </a:lnRef>
          <a:fillRef idx="0">
            <a:scrgbClr r="0" g="0" b="0"/>
          </a:fillRef>
          <a:effectRef idx="0">
            <a:scrgbClr r="0" g="0" b="0"/>
          </a:effectRef>
          <a:fontRef idx="minor">
            <a:schemeClr val="lt1"/>
          </a:fontRef>
        </p:style>
        <p:txBody>
          <a:bodyPr lIns="43180" tIns="43180" rIns="43180" bIns="43180" spcCol="1270" anchor="ctr"/>
          <a:lstStyle/>
          <a:p>
            <a:pPr algn="ctr" defTabSz="1511300">
              <a:lnSpc>
                <a:spcPct val="90000"/>
              </a:lnSpc>
              <a:spcAft>
                <a:spcPct val="35000"/>
              </a:spcAft>
              <a:defRPr/>
            </a:pPr>
            <a:r>
              <a:rPr lang="zh-TW" altLang="en-US" sz="2400" b="1" dirty="0">
                <a:solidFill>
                  <a:prstClr val="black"/>
                </a:solidFill>
                <a:latin typeface="微軟正黑體" panose="020B0604030504040204" pitchFamily="34" charset="-120"/>
                <a:ea typeface="微軟正黑體" panose="020B0604030504040204" pitchFamily="34" charset="-120"/>
              </a:rPr>
              <a:t>友善</a:t>
            </a:r>
            <a:endParaRPr lang="en-US" altLang="zh-TW" sz="2400" b="1" dirty="0">
              <a:solidFill>
                <a:prstClr val="black"/>
              </a:solidFill>
              <a:latin typeface="微軟正黑體" panose="020B0604030504040204" pitchFamily="34" charset="-120"/>
              <a:ea typeface="微軟正黑體" panose="020B0604030504040204" pitchFamily="34" charset="-120"/>
            </a:endParaRPr>
          </a:p>
        </p:txBody>
      </p:sp>
      <p:sp>
        <p:nvSpPr>
          <p:cNvPr id="62" name="矩形 61"/>
          <p:cNvSpPr/>
          <p:nvPr/>
        </p:nvSpPr>
        <p:spPr>
          <a:xfrm>
            <a:off x="607583" y="1749977"/>
            <a:ext cx="5123444"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TW" altLang="en-US" sz="2800" b="1" dirty="0">
                <a:ln w="11430"/>
                <a:solidFill>
                  <a:srgbClr val="FF0000"/>
                </a:solidFill>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觀光局轄管觀光遊樂業營造性別友善職場之相關措施</a:t>
            </a:r>
          </a:p>
        </p:txBody>
      </p:sp>
      <p:sp>
        <p:nvSpPr>
          <p:cNvPr id="64" name="矩形 63"/>
          <p:cNvSpPr/>
          <p:nvPr/>
        </p:nvSpPr>
        <p:spPr>
          <a:xfrm>
            <a:off x="103919" y="1684407"/>
            <a:ext cx="503664" cy="584775"/>
          </a:xfrm>
          <a:prstGeom prst="rect">
            <a:avLst/>
          </a:prstGeom>
        </p:spPr>
        <p:txBody>
          <a:bodyPr wrap="none">
            <a:spAutoFit/>
          </a:bodyPr>
          <a:lstStyle/>
          <a:p>
            <a:pPr defTabSz="609585"/>
            <a:r>
              <a:rPr lang="zh-TW" altLang="en-US" sz="3200" dirty="0">
                <a:solidFill>
                  <a:srgbClr val="FF0066"/>
                </a:solidFill>
                <a:latin typeface="微軟正黑體" pitchFamily="34" charset="-120"/>
                <a:ea typeface="微軟正黑體" pitchFamily="34" charset="-120"/>
                <a:sym typeface="Wingdings"/>
              </a:rPr>
              <a:t></a:t>
            </a:r>
            <a:endParaRPr lang="zh-TW" altLang="en-US" sz="3200" dirty="0">
              <a:solidFill>
                <a:prstClr val="black"/>
              </a:solidFill>
              <a:latin typeface="微軟正黑體" pitchFamily="34" charset="-120"/>
              <a:ea typeface="微軟正黑體" pitchFamily="34" charset="-120"/>
            </a:endParaRPr>
          </a:p>
        </p:txBody>
      </p:sp>
      <p:sp>
        <p:nvSpPr>
          <p:cNvPr id="68" name="矩形 67"/>
          <p:cNvSpPr/>
          <p:nvPr/>
        </p:nvSpPr>
        <p:spPr>
          <a:xfrm>
            <a:off x="275058" y="591812"/>
            <a:ext cx="11726287" cy="780470"/>
          </a:xfrm>
          <a:prstGeom prst="rect">
            <a:avLst/>
          </a:prstGeom>
        </p:spPr>
        <p:txBody>
          <a:bodyPr wrap="none">
            <a:spAutoFit/>
          </a:bodyPr>
          <a:lstStyle/>
          <a:p>
            <a:pPr lvl="0">
              <a:lnSpc>
                <a:spcPct val="110000"/>
              </a:lnSpc>
              <a:spcBef>
                <a:spcPct val="0"/>
              </a:spcBef>
            </a:pPr>
            <a:r>
              <a:rPr lang="zh-TW" altLang="en-US" sz="4400" b="1" cap="all" spc="100" dirty="0">
                <a:solidFill>
                  <a:srgbClr val="FFFFFF"/>
                </a:solidFill>
                <a:effectLst>
                  <a:glow rad="139700">
                    <a:srgbClr val="379DBC">
                      <a:lumMod val="75000"/>
                      <a:alpha val="40000"/>
                    </a:srgb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全齡遊樂園無障礙服務、性別友善與通用設計</a:t>
            </a:r>
          </a:p>
        </p:txBody>
      </p:sp>
      <p:sp>
        <p:nvSpPr>
          <p:cNvPr id="69" name="矩形 68"/>
          <p:cNvSpPr/>
          <p:nvPr/>
        </p:nvSpPr>
        <p:spPr>
          <a:xfrm>
            <a:off x="355751" y="145760"/>
            <a:ext cx="2964273" cy="400110"/>
          </a:xfrm>
          <a:prstGeom prst="rect">
            <a:avLst/>
          </a:prstGeom>
        </p:spPr>
        <p:txBody>
          <a:bodyPr wrap="none">
            <a:spAutoFit/>
          </a:bodyPr>
          <a:lstStyle/>
          <a:p>
            <a:pPr lvl="0"/>
            <a:r>
              <a:rPr lang="zh-TW" altLang="en-US" sz="2000" b="1" dirty="0">
                <a:solidFill>
                  <a:prstClr val="black"/>
                </a:solidFill>
                <a:latin typeface="微軟正黑體" panose="020B0604030504040204" pitchFamily="34" charset="-120"/>
                <a:ea typeface="微軟正黑體" panose="020B0604030504040204" pitchFamily="34" charset="-120"/>
              </a:rPr>
              <a:t>現行法規</a:t>
            </a:r>
            <a:r>
              <a:rPr lang="en-US" altLang="en-US" sz="2000" b="1" dirty="0">
                <a:solidFill>
                  <a:prstClr val="black"/>
                </a:solidFill>
                <a:latin typeface="微軟正黑體" panose="020B0604030504040204" pitchFamily="34" charset="-120"/>
                <a:ea typeface="微軟正黑體" panose="020B0604030504040204" pitchFamily="34" charset="-120"/>
              </a:rPr>
              <a:t>/</a:t>
            </a:r>
            <a:r>
              <a:rPr lang="zh-TW" altLang="en-US" sz="2000" b="1" dirty="0">
                <a:solidFill>
                  <a:prstClr val="black"/>
                </a:solidFill>
                <a:latin typeface="微軟正黑體" panose="020B0604030504040204" pitchFamily="34" charset="-120"/>
                <a:ea typeface="微軟正黑體" panose="020B0604030504040204" pitchFamily="34" charset="-120"/>
              </a:rPr>
              <a:t>措施</a:t>
            </a:r>
            <a:r>
              <a:rPr lang="en-US" altLang="en-US" sz="2000" b="1" dirty="0">
                <a:solidFill>
                  <a:prstClr val="black"/>
                </a:solidFill>
                <a:latin typeface="微軟正黑體" panose="020B0604030504040204" pitchFamily="34" charset="-120"/>
                <a:ea typeface="微軟正黑體" panose="020B0604030504040204" pitchFamily="34" charset="-120"/>
              </a:rPr>
              <a:t>/</a:t>
            </a:r>
            <a:r>
              <a:rPr lang="zh-TW" altLang="en-US" sz="2000" b="1" dirty="0">
                <a:solidFill>
                  <a:prstClr val="black"/>
                </a:solidFill>
                <a:latin typeface="微軟正黑體" panose="020B0604030504040204" pitchFamily="34" charset="-120"/>
                <a:ea typeface="微軟正黑體" panose="020B0604030504040204" pitchFamily="34" charset="-120"/>
              </a:rPr>
              <a:t>統計結果</a:t>
            </a:r>
          </a:p>
        </p:txBody>
      </p:sp>
      <p:sp>
        <p:nvSpPr>
          <p:cNvPr id="2" name="投影片編號版面配置區 1"/>
          <p:cNvSpPr>
            <a:spLocks noGrp="1"/>
          </p:cNvSpPr>
          <p:nvPr>
            <p:ph type="sldNum" sz="quarter" idx="12"/>
          </p:nvPr>
        </p:nvSpPr>
        <p:spPr/>
        <p:txBody>
          <a:bodyPr/>
          <a:lstStyle/>
          <a:p>
            <a:fld id="{73658493-E90B-46EF-9B8B-6586800F29BE}" type="slidenum">
              <a:rPr lang="zh-TW" altLang="en-US" smtClean="0"/>
              <a:t>5</a:t>
            </a:fld>
            <a:endParaRPr lang="zh-TW" altLang="en-US"/>
          </a:p>
        </p:txBody>
      </p:sp>
    </p:spTree>
    <p:extLst>
      <p:ext uri="{BB962C8B-B14F-4D97-AF65-F5344CB8AC3E}">
        <p14:creationId xmlns:p14="http://schemas.microsoft.com/office/powerpoint/2010/main" val="679082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75058" y="591812"/>
            <a:ext cx="11726287" cy="780470"/>
          </a:xfrm>
          <a:prstGeom prst="rect">
            <a:avLst/>
          </a:prstGeom>
        </p:spPr>
        <p:txBody>
          <a:bodyPr wrap="none">
            <a:spAutoFit/>
          </a:bodyPr>
          <a:lstStyle/>
          <a:p>
            <a:pPr lvl="0">
              <a:lnSpc>
                <a:spcPct val="110000"/>
              </a:lnSpc>
              <a:spcBef>
                <a:spcPct val="0"/>
              </a:spcBef>
            </a:pPr>
            <a:r>
              <a:rPr lang="zh-TW" altLang="en-US" sz="4400" b="1" cap="all" spc="100" dirty="0">
                <a:solidFill>
                  <a:srgbClr val="FFFFFF"/>
                </a:solidFill>
                <a:effectLst>
                  <a:glow rad="139700">
                    <a:srgbClr val="379DBC">
                      <a:lumMod val="75000"/>
                      <a:alpha val="40000"/>
                    </a:srgb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全齡遊樂園無障礙服務、性別友善與通用設計</a:t>
            </a:r>
          </a:p>
        </p:txBody>
      </p:sp>
      <p:sp>
        <p:nvSpPr>
          <p:cNvPr id="62" name="矩形 61"/>
          <p:cNvSpPr/>
          <p:nvPr/>
        </p:nvSpPr>
        <p:spPr>
          <a:xfrm>
            <a:off x="607583" y="1864277"/>
            <a:ext cx="5123444"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TW" altLang="en-US" sz="2800" b="1" dirty="0">
                <a:ln w="11430"/>
                <a:solidFill>
                  <a:srgbClr val="FF0000"/>
                </a:solidFill>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優化無障礙旅遊服務</a:t>
            </a:r>
          </a:p>
        </p:txBody>
      </p:sp>
      <p:sp>
        <p:nvSpPr>
          <p:cNvPr id="64" name="矩形 63"/>
          <p:cNvSpPr/>
          <p:nvPr/>
        </p:nvSpPr>
        <p:spPr>
          <a:xfrm>
            <a:off x="103919" y="1741557"/>
            <a:ext cx="503664" cy="584775"/>
          </a:xfrm>
          <a:prstGeom prst="rect">
            <a:avLst/>
          </a:prstGeom>
        </p:spPr>
        <p:txBody>
          <a:bodyPr wrap="none">
            <a:spAutoFit/>
          </a:bodyPr>
          <a:lstStyle/>
          <a:p>
            <a:pPr defTabSz="609585"/>
            <a:r>
              <a:rPr lang="zh-TW" altLang="en-US" sz="3200" dirty="0">
                <a:solidFill>
                  <a:srgbClr val="FF0066"/>
                </a:solidFill>
                <a:latin typeface="微軟正黑體" pitchFamily="34" charset="-120"/>
                <a:ea typeface="微軟正黑體" pitchFamily="34" charset="-120"/>
                <a:sym typeface="Wingdings"/>
              </a:rPr>
              <a:t></a:t>
            </a:r>
            <a:endParaRPr lang="zh-TW" altLang="en-US" sz="3200" dirty="0">
              <a:solidFill>
                <a:prstClr val="black"/>
              </a:solidFill>
              <a:latin typeface="微軟正黑體" pitchFamily="34" charset="-120"/>
              <a:ea typeface="微軟正黑體" pitchFamily="34" charset="-120"/>
            </a:endParaRPr>
          </a:p>
        </p:txBody>
      </p:sp>
      <p:grpSp>
        <p:nvGrpSpPr>
          <p:cNvPr id="32" name="群組 31"/>
          <p:cNvGrpSpPr/>
          <p:nvPr/>
        </p:nvGrpSpPr>
        <p:grpSpPr>
          <a:xfrm>
            <a:off x="2113987" y="3021034"/>
            <a:ext cx="304672" cy="304672"/>
            <a:chOff x="2411760" y="1623826"/>
            <a:chExt cx="304672" cy="304672"/>
          </a:xfrm>
        </p:grpSpPr>
        <p:sp>
          <p:nvSpPr>
            <p:cNvPr id="33" name="Oval 10"/>
            <p:cNvSpPr/>
            <p:nvPr>
              <p:custDataLst>
                <p:tags r:id="rId7"/>
              </p:custDataLst>
            </p:nvPr>
          </p:nvSpPr>
          <p:spPr>
            <a:xfrm>
              <a:off x="2411760" y="1623826"/>
              <a:ext cx="304672" cy="304672"/>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black"/>
                </a:solidFill>
                <a:latin typeface="Calibri" panose="020F0502020204030204"/>
              </a:endParaRPr>
            </a:p>
          </p:txBody>
        </p:sp>
        <p:sp>
          <p:nvSpPr>
            <p:cNvPr id="34" name="Freeform 182"/>
            <p:cNvSpPr>
              <a:spLocks noEditPoints="1"/>
            </p:cNvSpPr>
            <p:nvPr>
              <p:custDataLst>
                <p:tags r:id="rId8"/>
              </p:custDataLst>
            </p:nvPr>
          </p:nvSpPr>
          <p:spPr bwMode="auto">
            <a:xfrm>
              <a:off x="2495303" y="1660781"/>
              <a:ext cx="137586" cy="230762"/>
            </a:xfrm>
            <a:custGeom>
              <a:avLst/>
              <a:gdLst>
                <a:gd name="T0" fmla="*/ 459 w 635"/>
                <a:gd name="T1" fmla="*/ 0 h 1059"/>
                <a:gd name="T2" fmla="*/ 0 w 635"/>
                <a:gd name="T3" fmla="*/ 601 h 1059"/>
                <a:gd name="T4" fmla="*/ 233 w 635"/>
                <a:gd name="T5" fmla="*/ 601 h 1059"/>
                <a:gd name="T6" fmla="*/ 177 w 635"/>
                <a:gd name="T7" fmla="*/ 1059 h 1059"/>
                <a:gd name="T8" fmla="*/ 635 w 635"/>
                <a:gd name="T9" fmla="*/ 459 h 1059"/>
                <a:gd name="T10" fmla="*/ 403 w 635"/>
                <a:gd name="T11" fmla="*/ 459 h 1059"/>
                <a:gd name="T12" fmla="*/ 459 w 635"/>
                <a:gd name="T13" fmla="*/ 0 h 1059"/>
                <a:gd name="T14" fmla="*/ 408 w 635"/>
                <a:gd name="T15" fmla="*/ 125 h 1059"/>
                <a:gd name="T16" fmla="*/ 367 w 635"/>
                <a:gd name="T17" fmla="*/ 455 h 1059"/>
                <a:gd name="T18" fmla="*/ 363 w 635"/>
                <a:gd name="T19" fmla="*/ 495 h 1059"/>
                <a:gd name="T20" fmla="*/ 403 w 635"/>
                <a:gd name="T21" fmla="*/ 495 h 1059"/>
                <a:gd name="T22" fmla="*/ 563 w 635"/>
                <a:gd name="T23" fmla="*/ 495 h 1059"/>
                <a:gd name="T24" fmla="*/ 228 w 635"/>
                <a:gd name="T25" fmla="*/ 934 h 1059"/>
                <a:gd name="T26" fmla="*/ 268 w 635"/>
                <a:gd name="T27" fmla="*/ 605 h 1059"/>
                <a:gd name="T28" fmla="*/ 273 w 635"/>
                <a:gd name="T29" fmla="*/ 565 h 1059"/>
                <a:gd name="T30" fmla="*/ 233 w 635"/>
                <a:gd name="T31" fmla="*/ 565 h 1059"/>
                <a:gd name="T32" fmla="*/ 72 w 635"/>
                <a:gd name="T33" fmla="*/ 565 h 1059"/>
                <a:gd name="T34" fmla="*/ 408 w 635"/>
                <a:gd name="T35" fmla="*/ 125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5" h="1059">
                  <a:moveTo>
                    <a:pt x="459" y="0"/>
                  </a:moveTo>
                  <a:lnTo>
                    <a:pt x="0" y="601"/>
                  </a:lnTo>
                  <a:lnTo>
                    <a:pt x="233" y="601"/>
                  </a:lnTo>
                  <a:lnTo>
                    <a:pt x="177" y="1059"/>
                  </a:lnTo>
                  <a:lnTo>
                    <a:pt x="635" y="459"/>
                  </a:lnTo>
                  <a:lnTo>
                    <a:pt x="403" y="459"/>
                  </a:lnTo>
                  <a:lnTo>
                    <a:pt x="459" y="0"/>
                  </a:lnTo>
                  <a:close/>
                  <a:moveTo>
                    <a:pt x="408" y="125"/>
                  </a:moveTo>
                  <a:lnTo>
                    <a:pt x="367" y="455"/>
                  </a:lnTo>
                  <a:lnTo>
                    <a:pt x="363" y="495"/>
                  </a:lnTo>
                  <a:lnTo>
                    <a:pt x="403" y="495"/>
                  </a:lnTo>
                  <a:lnTo>
                    <a:pt x="563" y="495"/>
                  </a:lnTo>
                  <a:lnTo>
                    <a:pt x="228" y="934"/>
                  </a:lnTo>
                  <a:lnTo>
                    <a:pt x="268" y="605"/>
                  </a:lnTo>
                  <a:lnTo>
                    <a:pt x="273" y="565"/>
                  </a:lnTo>
                  <a:lnTo>
                    <a:pt x="233" y="565"/>
                  </a:lnTo>
                  <a:lnTo>
                    <a:pt x="72" y="565"/>
                  </a:lnTo>
                  <a:lnTo>
                    <a:pt x="408" y="1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grpSp>
      <p:grpSp>
        <p:nvGrpSpPr>
          <p:cNvPr id="35" name="群組 34"/>
          <p:cNvGrpSpPr/>
          <p:nvPr/>
        </p:nvGrpSpPr>
        <p:grpSpPr>
          <a:xfrm>
            <a:off x="2113987" y="4711523"/>
            <a:ext cx="304672" cy="304672"/>
            <a:chOff x="2411760" y="2378389"/>
            <a:chExt cx="304672" cy="304672"/>
          </a:xfrm>
        </p:grpSpPr>
        <p:sp>
          <p:nvSpPr>
            <p:cNvPr id="36" name="Oval 78"/>
            <p:cNvSpPr/>
            <p:nvPr>
              <p:custDataLst>
                <p:tags r:id="rId5"/>
              </p:custDataLst>
            </p:nvPr>
          </p:nvSpPr>
          <p:spPr>
            <a:xfrm>
              <a:off x="2411760" y="2378389"/>
              <a:ext cx="304672" cy="304672"/>
            </a:xfrm>
            <a:prstGeom prst="ellipse">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prstClr val="white"/>
                </a:solidFill>
                <a:latin typeface="Calibri Light" panose="020F0302020204030204"/>
              </a:endParaRPr>
            </a:p>
          </p:txBody>
        </p:sp>
        <p:sp>
          <p:nvSpPr>
            <p:cNvPr id="37" name="Freeform 182"/>
            <p:cNvSpPr>
              <a:spLocks noEditPoints="1"/>
            </p:cNvSpPr>
            <p:nvPr>
              <p:custDataLst>
                <p:tags r:id="rId6"/>
              </p:custDataLst>
            </p:nvPr>
          </p:nvSpPr>
          <p:spPr bwMode="auto">
            <a:xfrm>
              <a:off x="2495303" y="2416431"/>
              <a:ext cx="137586" cy="230762"/>
            </a:xfrm>
            <a:custGeom>
              <a:avLst/>
              <a:gdLst>
                <a:gd name="T0" fmla="*/ 459 w 635"/>
                <a:gd name="T1" fmla="*/ 0 h 1059"/>
                <a:gd name="T2" fmla="*/ 0 w 635"/>
                <a:gd name="T3" fmla="*/ 601 h 1059"/>
                <a:gd name="T4" fmla="*/ 233 w 635"/>
                <a:gd name="T5" fmla="*/ 601 h 1059"/>
                <a:gd name="T6" fmla="*/ 177 w 635"/>
                <a:gd name="T7" fmla="*/ 1059 h 1059"/>
                <a:gd name="T8" fmla="*/ 635 w 635"/>
                <a:gd name="T9" fmla="*/ 459 h 1059"/>
                <a:gd name="T10" fmla="*/ 403 w 635"/>
                <a:gd name="T11" fmla="*/ 459 h 1059"/>
                <a:gd name="T12" fmla="*/ 459 w 635"/>
                <a:gd name="T13" fmla="*/ 0 h 1059"/>
                <a:gd name="T14" fmla="*/ 408 w 635"/>
                <a:gd name="T15" fmla="*/ 125 h 1059"/>
                <a:gd name="T16" fmla="*/ 367 w 635"/>
                <a:gd name="T17" fmla="*/ 455 h 1059"/>
                <a:gd name="T18" fmla="*/ 363 w 635"/>
                <a:gd name="T19" fmla="*/ 495 h 1059"/>
                <a:gd name="T20" fmla="*/ 403 w 635"/>
                <a:gd name="T21" fmla="*/ 495 h 1059"/>
                <a:gd name="T22" fmla="*/ 563 w 635"/>
                <a:gd name="T23" fmla="*/ 495 h 1059"/>
                <a:gd name="T24" fmla="*/ 228 w 635"/>
                <a:gd name="T25" fmla="*/ 934 h 1059"/>
                <a:gd name="T26" fmla="*/ 268 w 635"/>
                <a:gd name="T27" fmla="*/ 605 h 1059"/>
                <a:gd name="T28" fmla="*/ 273 w 635"/>
                <a:gd name="T29" fmla="*/ 565 h 1059"/>
                <a:gd name="T30" fmla="*/ 233 w 635"/>
                <a:gd name="T31" fmla="*/ 565 h 1059"/>
                <a:gd name="T32" fmla="*/ 72 w 635"/>
                <a:gd name="T33" fmla="*/ 565 h 1059"/>
                <a:gd name="T34" fmla="*/ 408 w 635"/>
                <a:gd name="T35" fmla="*/ 125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5" h="1059">
                  <a:moveTo>
                    <a:pt x="459" y="0"/>
                  </a:moveTo>
                  <a:lnTo>
                    <a:pt x="0" y="601"/>
                  </a:lnTo>
                  <a:lnTo>
                    <a:pt x="233" y="601"/>
                  </a:lnTo>
                  <a:lnTo>
                    <a:pt x="177" y="1059"/>
                  </a:lnTo>
                  <a:lnTo>
                    <a:pt x="635" y="459"/>
                  </a:lnTo>
                  <a:lnTo>
                    <a:pt x="403" y="459"/>
                  </a:lnTo>
                  <a:lnTo>
                    <a:pt x="459" y="0"/>
                  </a:lnTo>
                  <a:close/>
                  <a:moveTo>
                    <a:pt x="408" y="125"/>
                  </a:moveTo>
                  <a:lnTo>
                    <a:pt x="367" y="455"/>
                  </a:lnTo>
                  <a:lnTo>
                    <a:pt x="363" y="495"/>
                  </a:lnTo>
                  <a:lnTo>
                    <a:pt x="403" y="495"/>
                  </a:lnTo>
                  <a:lnTo>
                    <a:pt x="563" y="495"/>
                  </a:lnTo>
                  <a:lnTo>
                    <a:pt x="228" y="934"/>
                  </a:lnTo>
                  <a:lnTo>
                    <a:pt x="268" y="605"/>
                  </a:lnTo>
                  <a:lnTo>
                    <a:pt x="273" y="565"/>
                  </a:lnTo>
                  <a:lnTo>
                    <a:pt x="233" y="565"/>
                  </a:lnTo>
                  <a:lnTo>
                    <a:pt x="72" y="565"/>
                  </a:lnTo>
                  <a:lnTo>
                    <a:pt x="408" y="1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grpSp>
      <p:sp>
        <p:nvSpPr>
          <p:cNvPr id="65" name="Freeform 182"/>
          <p:cNvSpPr>
            <a:spLocks noEditPoints="1"/>
          </p:cNvSpPr>
          <p:nvPr>
            <p:custDataLst>
              <p:tags r:id="rId1"/>
            </p:custDataLst>
          </p:nvPr>
        </p:nvSpPr>
        <p:spPr bwMode="auto">
          <a:xfrm>
            <a:off x="2197530" y="2900420"/>
            <a:ext cx="137586" cy="230762"/>
          </a:xfrm>
          <a:custGeom>
            <a:avLst/>
            <a:gdLst>
              <a:gd name="T0" fmla="*/ 459 w 635"/>
              <a:gd name="T1" fmla="*/ 0 h 1059"/>
              <a:gd name="T2" fmla="*/ 0 w 635"/>
              <a:gd name="T3" fmla="*/ 601 h 1059"/>
              <a:gd name="T4" fmla="*/ 233 w 635"/>
              <a:gd name="T5" fmla="*/ 601 h 1059"/>
              <a:gd name="T6" fmla="*/ 177 w 635"/>
              <a:gd name="T7" fmla="*/ 1059 h 1059"/>
              <a:gd name="T8" fmla="*/ 635 w 635"/>
              <a:gd name="T9" fmla="*/ 459 h 1059"/>
              <a:gd name="T10" fmla="*/ 403 w 635"/>
              <a:gd name="T11" fmla="*/ 459 h 1059"/>
              <a:gd name="T12" fmla="*/ 459 w 635"/>
              <a:gd name="T13" fmla="*/ 0 h 1059"/>
              <a:gd name="T14" fmla="*/ 408 w 635"/>
              <a:gd name="T15" fmla="*/ 125 h 1059"/>
              <a:gd name="T16" fmla="*/ 367 w 635"/>
              <a:gd name="T17" fmla="*/ 455 h 1059"/>
              <a:gd name="T18" fmla="*/ 363 w 635"/>
              <a:gd name="T19" fmla="*/ 495 h 1059"/>
              <a:gd name="T20" fmla="*/ 403 w 635"/>
              <a:gd name="T21" fmla="*/ 495 h 1059"/>
              <a:gd name="T22" fmla="*/ 563 w 635"/>
              <a:gd name="T23" fmla="*/ 495 h 1059"/>
              <a:gd name="T24" fmla="*/ 228 w 635"/>
              <a:gd name="T25" fmla="*/ 934 h 1059"/>
              <a:gd name="T26" fmla="*/ 268 w 635"/>
              <a:gd name="T27" fmla="*/ 605 h 1059"/>
              <a:gd name="T28" fmla="*/ 273 w 635"/>
              <a:gd name="T29" fmla="*/ 565 h 1059"/>
              <a:gd name="T30" fmla="*/ 233 w 635"/>
              <a:gd name="T31" fmla="*/ 565 h 1059"/>
              <a:gd name="T32" fmla="*/ 72 w 635"/>
              <a:gd name="T33" fmla="*/ 565 h 1059"/>
              <a:gd name="T34" fmla="*/ 408 w 635"/>
              <a:gd name="T35" fmla="*/ 125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5" h="1059">
                <a:moveTo>
                  <a:pt x="459" y="0"/>
                </a:moveTo>
                <a:lnTo>
                  <a:pt x="0" y="601"/>
                </a:lnTo>
                <a:lnTo>
                  <a:pt x="233" y="601"/>
                </a:lnTo>
                <a:lnTo>
                  <a:pt x="177" y="1059"/>
                </a:lnTo>
                <a:lnTo>
                  <a:pt x="635" y="459"/>
                </a:lnTo>
                <a:lnTo>
                  <a:pt x="403" y="459"/>
                </a:lnTo>
                <a:lnTo>
                  <a:pt x="459" y="0"/>
                </a:lnTo>
                <a:close/>
                <a:moveTo>
                  <a:pt x="408" y="125"/>
                </a:moveTo>
                <a:lnTo>
                  <a:pt x="367" y="455"/>
                </a:lnTo>
                <a:lnTo>
                  <a:pt x="363" y="495"/>
                </a:lnTo>
                <a:lnTo>
                  <a:pt x="403" y="495"/>
                </a:lnTo>
                <a:lnTo>
                  <a:pt x="563" y="495"/>
                </a:lnTo>
                <a:lnTo>
                  <a:pt x="228" y="934"/>
                </a:lnTo>
                <a:lnTo>
                  <a:pt x="268" y="605"/>
                </a:lnTo>
                <a:lnTo>
                  <a:pt x="273" y="565"/>
                </a:lnTo>
                <a:lnTo>
                  <a:pt x="233" y="565"/>
                </a:lnTo>
                <a:lnTo>
                  <a:pt x="72" y="565"/>
                </a:lnTo>
                <a:lnTo>
                  <a:pt x="408" y="1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grpSp>
        <p:nvGrpSpPr>
          <p:cNvPr id="2" name="群組 1"/>
          <p:cNvGrpSpPr/>
          <p:nvPr/>
        </p:nvGrpSpPr>
        <p:grpSpPr>
          <a:xfrm>
            <a:off x="241780" y="3233334"/>
            <a:ext cx="1794325" cy="1794325"/>
            <a:chOff x="241780" y="2890434"/>
            <a:chExt cx="1794325" cy="1794325"/>
          </a:xfrm>
        </p:grpSpPr>
        <p:grpSp>
          <p:nvGrpSpPr>
            <p:cNvPr id="27" name="Group 9"/>
            <p:cNvGrpSpPr>
              <a:grpSpLocks noChangeAspect="1"/>
            </p:cNvGrpSpPr>
            <p:nvPr>
              <p:custDataLst>
                <p:tags r:id="rId3"/>
              </p:custDataLst>
            </p:nvPr>
          </p:nvGrpSpPr>
          <p:grpSpPr>
            <a:xfrm>
              <a:off x="241780" y="2890434"/>
              <a:ext cx="1794325" cy="1794325"/>
              <a:chOff x="5105400" y="1936108"/>
              <a:chExt cx="914400" cy="914400"/>
            </a:xfrm>
            <a:effectLst/>
          </p:grpSpPr>
          <p:sp>
            <p:nvSpPr>
              <p:cNvPr id="28" name="Block Arc 7"/>
              <p:cNvSpPr/>
              <p:nvPr/>
            </p:nvSpPr>
            <p:spPr>
              <a:xfrm>
                <a:off x="5105400" y="1936108"/>
                <a:ext cx="914400" cy="914400"/>
              </a:xfrm>
              <a:prstGeom prst="blockArc">
                <a:avLst>
                  <a:gd name="adj1" fmla="val 16200000"/>
                  <a:gd name="adj2" fmla="val 1776261"/>
                  <a:gd name="adj3" fmla="val 23643"/>
                </a:avLst>
              </a:prstGeom>
              <a:solidFill>
                <a:schemeClr val="accent6">
                  <a:lumMod val="75000"/>
                </a:schemeClr>
              </a:solidFill>
              <a:ln w="3175">
                <a:noFill/>
                <a:round/>
                <a:headEnd/>
                <a:tailEnd/>
              </a:ln>
            </p:spPr>
            <p:txBody>
              <a:bodyPr/>
              <a:lstStyle/>
              <a:p>
                <a:endParaRPr lang="en-US" sz="1200">
                  <a:solidFill>
                    <a:srgbClr val="0D0D0D"/>
                  </a:solidFill>
                  <a:latin typeface="Calibri Light" panose="020F0302020204030204"/>
                </a:endParaRPr>
              </a:p>
            </p:txBody>
          </p:sp>
          <p:sp>
            <p:nvSpPr>
              <p:cNvPr id="29" name="Block Arc 72"/>
              <p:cNvSpPr/>
              <p:nvPr/>
            </p:nvSpPr>
            <p:spPr>
              <a:xfrm>
                <a:off x="5105400" y="1936108"/>
                <a:ext cx="914400" cy="914400"/>
              </a:xfrm>
              <a:prstGeom prst="blockArc">
                <a:avLst>
                  <a:gd name="adj1" fmla="val 8928902"/>
                  <a:gd name="adj2" fmla="val 16200000"/>
                  <a:gd name="adj3" fmla="val 23524"/>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panose="020F0502020204030204"/>
                </a:endParaRPr>
              </a:p>
            </p:txBody>
          </p:sp>
          <p:sp>
            <p:nvSpPr>
              <p:cNvPr id="30" name="Block Arc 73"/>
              <p:cNvSpPr/>
              <p:nvPr/>
            </p:nvSpPr>
            <p:spPr>
              <a:xfrm flipH="1" flipV="1">
                <a:off x="5105400" y="1936108"/>
                <a:ext cx="914400" cy="914400"/>
              </a:xfrm>
              <a:prstGeom prst="blockArc">
                <a:avLst>
                  <a:gd name="adj1" fmla="val 12541669"/>
                  <a:gd name="adj2" fmla="val 19747981"/>
                  <a:gd name="adj3" fmla="val 23605"/>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prstClr val="white"/>
                  </a:solidFill>
                  <a:latin typeface="Calibri Light" panose="020F0302020204030204"/>
                </a:endParaRPr>
              </a:p>
            </p:txBody>
          </p:sp>
        </p:grpSp>
        <p:sp>
          <p:nvSpPr>
            <p:cNvPr id="31" name="Oval 64"/>
            <p:cNvSpPr/>
            <p:nvPr>
              <p:custDataLst>
                <p:tags r:id="rId4"/>
              </p:custDataLst>
            </p:nvPr>
          </p:nvSpPr>
          <p:spPr>
            <a:xfrm>
              <a:off x="590944" y="3234118"/>
              <a:ext cx="1095997" cy="11069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6" name="橢圓 4"/>
            <p:cNvSpPr/>
            <p:nvPr/>
          </p:nvSpPr>
          <p:spPr bwMode="auto">
            <a:xfrm>
              <a:off x="674201" y="3431906"/>
              <a:ext cx="929481" cy="711838"/>
            </a:xfrm>
            <a:prstGeom prst="rect">
              <a:avLst/>
            </a:prstGeom>
          </p:spPr>
          <p:style>
            <a:lnRef idx="0">
              <a:scrgbClr r="0" g="0" b="0"/>
            </a:lnRef>
            <a:fillRef idx="0">
              <a:scrgbClr r="0" g="0" b="0"/>
            </a:fillRef>
            <a:effectRef idx="0">
              <a:scrgbClr r="0" g="0" b="0"/>
            </a:effectRef>
            <a:fontRef idx="minor">
              <a:schemeClr val="lt1"/>
            </a:fontRef>
          </p:style>
          <p:txBody>
            <a:bodyPr lIns="43180" tIns="43180" rIns="43180" bIns="43180" spcCol="1270" anchor="ctr"/>
            <a:lstStyle/>
            <a:p>
              <a:pPr algn="ctr" defTabSz="1511300">
                <a:lnSpc>
                  <a:spcPct val="90000"/>
                </a:lnSpc>
                <a:spcAft>
                  <a:spcPct val="35000"/>
                </a:spcAft>
                <a:defRPr/>
              </a:pPr>
              <a:r>
                <a:rPr lang="zh-TW" altLang="en-US" sz="2400" b="1" dirty="0">
                  <a:solidFill>
                    <a:prstClr val="black"/>
                  </a:solidFill>
                  <a:latin typeface="微軟正黑體" panose="020B0604030504040204" pitchFamily="34" charset="-120"/>
                  <a:ea typeface="微軟正黑體" panose="020B0604030504040204" pitchFamily="34" charset="-120"/>
                </a:rPr>
                <a:t>服務</a:t>
              </a:r>
            </a:p>
          </p:txBody>
        </p:sp>
      </p:grpSp>
      <p:sp>
        <p:nvSpPr>
          <p:cNvPr id="67" name="Rectangle 80"/>
          <p:cNvSpPr/>
          <p:nvPr>
            <p:custDataLst>
              <p:tags r:id="rId2"/>
            </p:custDataLst>
          </p:nvPr>
        </p:nvSpPr>
        <p:spPr>
          <a:xfrm>
            <a:off x="2418659" y="2922390"/>
            <a:ext cx="3312368" cy="3227037"/>
          </a:xfrm>
          <a:prstGeom prst="rect">
            <a:avLst/>
          </a:prstGeom>
        </p:spPr>
        <p:txBody>
          <a:bodyPr wrap="square">
            <a:spAutoFit/>
          </a:bodyPr>
          <a:lstStyle/>
          <a:p>
            <a:pPr algn="just" defTabSz="1022350">
              <a:spcAft>
                <a:spcPct val="35000"/>
              </a:spcAft>
              <a:defRPr/>
            </a:pPr>
            <a:r>
              <a:rPr lang="zh-TW" altLang="en-US" sz="2100" dirty="0">
                <a:solidFill>
                  <a:prstClr val="black"/>
                </a:solidFill>
                <a:latin typeface="微軟正黑體" panose="020B0604030504040204" pitchFamily="34" charset="-120"/>
                <a:ea typeface="微軟正黑體" panose="020B0604030504040204" pitchFamily="34" charset="-120"/>
              </a:rPr>
              <a:t>依內政部營建署訂定「既有公共建築物無障礙設施替代改善計畫作業程序及認定原則」相關規定辦理。</a:t>
            </a:r>
            <a:endParaRPr lang="en-US" altLang="zh-TW" sz="2100" dirty="0">
              <a:solidFill>
                <a:prstClr val="black"/>
              </a:solidFill>
              <a:latin typeface="微軟正黑體" panose="020B0604030504040204" pitchFamily="34" charset="-120"/>
              <a:ea typeface="微軟正黑體" panose="020B0604030504040204" pitchFamily="34" charset="-120"/>
            </a:endParaRPr>
          </a:p>
          <a:p>
            <a:pPr algn="just" defTabSz="1022350">
              <a:spcAft>
                <a:spcPct val="35000"/>
              </a:spcAft>
              <a:defRPr/>
            </a:pPr>
            <a:endParaRPr lang="en-US" altLang="zh-TW" sz="1600" dirty="0">
              <a:solidFill>
                <a:prstClr val="black"/>
              </a:solidFill>
              <a:latin typeface="微軟正黑體" panose="020B0604030504040204" pitchFamily="34" charset="-120"/>
              <a:ea typeface="微軟正黑體" panose="020B0604030504040204" pitchFamily="34" charset="-120"/>
            </a:endParaRPr>
          </a:p>
          <a:p>
            <a:pPr algn="just" defTabSz="1022350">
              <a:spcAft>
                <a:spcPct val="35000"/>
              </a:spcAft>
              <a:defRPr/>
            </a:pPr>
            <a:r>
              <a:rPr lang="zh-TW" altLang="en-US" sz="2100" dirty="0">
                <a:solidFill>
                  <a:prstClr val="black"/>
                </a:solidFill>
                <a:latin typeface="微軟正黑體" panose="020B0604030504040204" pitchFamily="34" charset="-120"/>
                <a:ea typeface="微軟正黑體" panose="020B0604030504040204" pitchFamily="34" charset="-120"/>
              </a:rPr>
              <a:t>提供性別友善環境相關措施如男女廁間比、男女一定比例從事人員、親子及身障設施及設備租借等。</a:t>
            </a:r>
          </a:p>
        </p:txBody>
      </p:sp>
      <p:grpSp>
        <p:nvGrpSpPr>
          <p:cNvPr id="70" name="群組 69"/>
          <p:cNvGrpSpPr/>
          <p:nvPr/>
        </p:nvGrpSpPr>
        <p:grpSpPr>
          <a:xfrm>
            <a:off x="6035699" y="1668705"/>
            <a:ext cx="5841015" cy="4713779"/>
            <a:chOff x="5086979" y="1947801"/>
            <a:chExt cx="5801161" cy="3874228"/>
          </a:xfrm>
        </p:grpSpPr>
        <p:sp>
          <p:nvSpPr>
            <p:cNvPr id="71" name="橢圓 70"/>
            <p:cNvSpPr/>
            <p:nvPr/>
          </p:nvSpPr>
          <p:spPr>
            <a:xfrm rot="20834348">
              <a:off x="5172635" y="2108119"/>
              <a:ext cx="5620870" cy="360383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TW" altLang="en-US" dirty="0">
                <a:solidFill>
                  <a:prstClr val="white"/>
                </a:solidFill>
                <a:latin typeface="Calibri" panose="020F0502020204030204"/>
                <a:ea typeface="新細明體" panose="02020500000000000000" pitchFamily="18" charset="-120"/>
              </a:endParaRPr>
            </a:p>
          </p:txBody>
        </p:sp>
        <p:sp>
          <p:nvSpPr>
            <p:cNvPr id="72" name="橢圓 71"/>
            <p:cNvSpPr/>
            <p:nvPr/>
          </p:nvSpPr>
          <p:spPr>
            <a:xfrm rot="20834348">
              <a:off x="5086979" y="1947801"/>
              <a:ext cx="5620870" cy="3603835"/>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TW" altLang="en-US">
                <a:solidFill>
                  <a:prstClr val="white"/>
                </a:solidFill>
                <a:latin typeface="Calibri" panose="020F0502020204030204"/>
                <a:ea typeface="新細明體" panose="02020500000000000000" pitchFamily="18" charset="-120"/>
              </a:endParaRPr>
            </a:p>
          </p:txBody>
        </p:sp>
        <p:sp>
          <p:nvSpPr>
            <p:cNvPr id="73" name="橢圓 72"/>
            <p:cNvSpPr/>
            <p:nvPr/>
          </p:nvSpPr>
          <p:spPr>
            <a:xfrm rot="20834348">
              <a:off x="5357721" y="2069399"/>
              <a:ext cx="5530419" cy="3545843"/>
            </a:xfrm>
            <a:prstGeom prst="ellipse">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TW" altLang="en-US">
                <a:solidFill>
                  <a:prstClr val="white"/>
                </a:solidFill>
                <a:latin typeface="Calibri" panose="020F0502020204030204"/>
                <a:ea typeface="新細明體" panose="02020500000000000000" pitchFamily="18" charset="-120"/>
              </a:endParaRPr>
            </a:p>
          </p:txBody>
        </p:sp>
        <p:sp>
          <p:nvSpPr>
            <p:cNvPr id="74" name="橢圓 73"/>
            <p:cNvSpPr/>
            <p:nvPr/>
          </p:nvSpPr>
          <p:spPr>
            <a:xfrm rot="20834348">
              <a:off x="5123199" y="2221198"/>
              <a:ext cx="5616185" cy="3600831"/>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TW" altLang="en-US">
                <a:solidFill>
                  <a:prstClr val="white"/>
                </a:solidFill>
                <a:latin typeface="Calibri" panose="020F0502020204030204"/>
                <a:ea typeface="新細明體" panose="02020500000000000000" pitchFamily="18" charset="-120"/>
              </a:endParaRPr>
            </a:p>
          </p:txBody>
        </p:sp>
      </p:grpSp>
      <p:pic>
        <p:nvPicPr>
          <p:cNvPr id="112" name="圖片 111"/>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b="10172"/>
          <a:stretch/>
        </p:blipFill>
        <p:spPr>
          <a:xfrm flipH="1">
            <a:off x="10534118" y="2363997"/>
            <a:ext cx="970894" cy="615252"/>
          </a:xfrm>
          <a:prstGeom prst="rect">
            <a:avLst/>
          </a:prstGeom>
        </p:spPr>
      </p:pic>
      <p:grpSp>
        <p:nvGrpSpPr>
          <p:cNvPr id="113" name="群組 112"/>
          <p:cNvGrpSpPr/>
          <p:nvPr/>
        </p:nvGrpSpPr>
        <p:grpSpPr>
          <a:xfrm>
            <a:off x="7206296" y="4750357"/>
            <a:ext cx="2633648" cy="1886180"/>
            <a:chOff x="1735456" y="1573328"/>
            <a:chExt cx="2633648" cy="1886180"/>
          </a:xfrm>
        </p:grpSpPr>
        <p:pic>
          <p:nvPicPr>
            <p:cNvPr id="114" name="圖片 113">
              <a:extLst>
                <a:ext uri="{FF2B5EF4-FFF2-40B4-BE49-F238E27FC236}">
                  <a16:creationId xmlns:a16="http://schemas.microsoft.com/office/drawing/2014/main" id="{2575FD71-6106-42A4-B8EE-58972C2EF2E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01207" y="1573328"/>
              <a:ext cx="1455576" cy="1455576"/>
            </a:xfrm>
            <a:prstGeom prst="rect">
              <a:avLst/>
            </a:prstGeom>
          </p:spPr>
        </p:pic>
        <p:pic>
          <p:nvPicPr>
            <p:cNvPr id="115" name="Picture 2" descr="博物館大綱收藏的紀念品圖示在白色背景查出的細線紀念品圖示向量圖形及更多俄國女士頭巾圖片- iStock">
              <a:extLst>
                <a:ext uri="{FF2B5EF4-FFF2-40B4-BE49-F238E27FC236}">
                  <a16:creationId xmlns:a16="http://schemas.microsoft.com/office/drawing/2014/main" id="{84A497C6-4DE8-4605-85DF-78AAA89F4DFE}"/>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10000" b="90000" l="10000" r="90000">
                          <a14:foregroundMark x1="46394" y1="45673" x2="46394" y2="45673"/>
                          <a14:foregroundMark x1="50481" y1="42067" x2="50240" y2="43269"/>
                          <a14:foregroundMark x1="49038" y1="44952" x2="43510" y2="47115"/>
                          <a14:foregroundMark x1="43510" y1="49519" x2="43510" y2="53365"/>
                          <a14:foregroundMark x1="47837" y1="52404" x2="47837" y2="52404"/>
                          <a14:foregroundMark x1="48558" y1="51923" x2="50962" y2="51683"/>
                          <a14:foregroundMark x1="53125" y1="52885" x2="53125" y2="52885"/>
                          <a14:foregroundMark x1="56731" y1="52404" x2="56731" y2="51923"/>
                          <a14:foregroundMark x1="57212" y1="58894" x2="57212" y2="58894"/>
                          <a14:foregroundMark x1="43750" y1="59375" x2="54567" y2="61298"/>
                        </a14:backgroundRemoval>
                      </a14:imgEffect>
                    </a14:imgLayer>
                  </a14:imgProps>
                </a:ext>
                <a:ext uri="{28A0092B-C50C-407E-A947-70E740481C1C}">
                  <a14:useLocalDpi xmlns:a14="http://schemas.microsoft.com/office/drawing/2010/main" val="0"/>
                </a:ext>
              </a:extLst>
            </a:blip>
            <a:srcRect l="27876" t="16616" r="30128" b="26415"/>
            <a:stretch/>
          </p:blipFill>
          <p:spPr bwMode="auto">
            <a:xfrm rot="554793">
              <a:off x="3557936" y="2359139"/>
              <a:ext cx="811168" cy="1100369"/>
            </a:xfrm>
            <a:prstGeom prst="rect">
              <a:avLst/>
            </a:prstGeom>
            <a:noFill/>
            <a:extLst>
              <a:ext uri="{909E8E84-426E-40DD-AFC4-6F175D3DCCD1}">
                <a14:hiddenFill xmlns:a14="http://schemas.microsoft.com/office/drawing/2010/main">
                  <a:solidFill>
                    <a:srgbClr val="FFFFFF"/>
                  </a:solidFill>
                </a14:hiddenFill>
              </a:ext>
            </a:extLst>
          </p:spPr>
        </p:pic>
        <p:pic>
          <p:nvPicPr>
            <p:cNvPr id="116" name="圖形 7" descr="拍立得照片">
              <a:extLst>
                <a:ext uri="{FF2B5EF4-FFF2-40B4-BE49-F238E27FC236}">
                  <a16:creationId xmlns:a16="http://schemas.microsoft.com/office/drawing/2014/main" id="{1066D945-1103-48E0-9D0A-C19A31138A1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0179723">
              <a:off x="1735456" y="2232219"/>
              <a:ext cx="1062038" cy="1062038"/>
            </a:xfrm>
            <a:prstGeom prst="rect">
              <a:avLst/>
            </a:prstGeom>
          </p:spPr>
        </p:pic>
      </p:grpSp>
      <p:grpSp>
        <p:nvGrpSpPr>
          <p:cNvPr id="118" name="群組 117"/>
          <p:cNvGrpSpPr/>
          <p:nvPr/>
        </p:nvGrpSpPr>
        <p:grpSpPr>
          <a:xfrm>
            <a:off x="9884159" y="4210512"/>
            <a:ext cx="2092130" cy="1785309"/>
            <a:chOff x="4600350" y="1491332"/>
            <a:chExt cx="2092130" cy="1785309"/>
          </a:xfrm>
        </p:grpSpPr>
        <p:pic>
          <p:nvPicPr>
            <p:cNvPr id="119" name="圖片 118">
              <a:extLst>
                <a:ext uri="{FF2B5EF4-FFF2-40B4-BE49-F238E27FC236}">
                  <a16:creationId xmlns:a16="http://schemas.microsoft.com/office/drawing/2014/main" id="{82BBC89D-AF98-4B61-8ED4-97CA2F08D2C5}"/>
                </a:ext>
              </a:extLst>
            </p:cNvPr>
            <p:cNvPicPr>
              <a:picLocks noChangeAspect="1"/>
            </p:cNvPicPr>
            <p:nvPr/>
          </p:nvPicPr>
          <p:blipFill>
            <a:blip r:embed="rId15">
              <a:duotone>
                <a:schemeClr val="accent6">
                  <a:shade val="45000"/>
                  <a:satMod val="135000"/>
                </a:schemeClr>
                <a:prstClr val="white"/>
              </a:duotone>
            </a:blip>
            <a:stretch>
              <a:fillRect/>
            </a:stretch>
          </p:blipFill>
          <p:spPr>
            <a:xfrm rot="20914377">
              <a:off x="4600350" y="1491332"/>
              <a:ext cx="1025890" cy="923039"/>
            </a:xfrm>
            <a:prstGeom prst="wedgeEllipseCallout">
              <a:avLst>
                <a:gd name="adj1" fmla="val 6030"/>
                <a:gd name="adj2" fmla="val 58742"/>
              </a:avLst>
            </a:prstGeom>
          </p:spPr>
        </p:pic>
        <p:pic>
          <p:nvPicPr>
            <p:cNvPr id="120" name="圖形 41" descr="販售亭">
              <a:extLst>
                <a:ext uri="{FF2B5EF4-FFF2-40B4-BE49-F238E27FC236}">
                  <a16:creationId xmlns:a16="http://schemas.microsoft.com/office/drawing/2014/main" id="{71D94372-A8AE-4D85-A807-86506386831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301239" y="1885400"/>
              <a:ext cx="1391241" cy="1391241"/>
            </a:xfrm>
            <a:prstGeom prst="rect">
              <a:avLst/>
            </a:prstGeom>
          </p:spPr>
        </p:pic>
      </p:grpSp>
      <p:pic>
        <p:nvPicPr>
          <p:cNvPr id="121" name="內容版面配置區 4"/>
          <p:cNvPicPr>
            <a:picLocks noChangeAspect="1"/>
          </p:cNvPicPr>
          <p:nvPr/>
        </p:nvPicPr>
        <p:blipFill>
          <a:blip r:embed="rId17">
            <a:clrChange>
              <a:clrFrom>
                <a:srgbClr val="FFFFFF"/>
              </a:clrFrom>
              <a:clrTo>
                <a:srgbClr val="FFFFFF">
                  <a:alpha val="0"/>
                </a:srgbClr>
              </a:clrTo>
            </a:clrChange>
          </a:blip>
          <a:stretch>
            <a:fillRect/>
          </a:stretch>
        </p:blipFill>
        <p:spPr bwMode="auto">
          <a:xfrm>
            <a:off x="6286324" y="2286946"/>
            <a:ext cx="2477408" cy="2474046"/>
          </a:xfrm>
          <a:prstGeom prst="rect">
            <a:avLst/>
          </a:prstGeom>
          <a:extLst>
            <a:ext uri="{909E8E84-426E-40DD-AFC4-6F175D3DCCD1}">
              <a14:hiddenFill xmlns:a14="http://schemas.microsoft.com/office/drawing/2010/main">
                <a:solidFill>
                  <a:srgbClr val="FFFFFF"/>
                </a:solidFill>
              </a14:hiddenFill>
            </a:ext>
          </a:extLst>
        </p:spPr>
      </p:pic>
      <p:pic>
        <p:nvPicPr>
          <p:cNvPr id="125" name="圖形 37" descr="山景">
            <a:extLst>
              <a:ext uri="{FF2B5EF4-FFF2-40B4-BE49-F238E27FC236}">
                <a16:creationId xmlns:a16="http://schemas.microsoft.com/office/drawing/2014/main" id="{6988E5CF-4A74-4B8F-8C15-3D09EA2F6C32}"/>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534118" y="3076778"/>
            <a:ext cx="914400" cy="914400"/>
          </a:xfrm>
          <a:prstGeom prst="rect">
            <a:avLst/>
          </a:prstGeom>
        </p:spPr>
      </p:pic>
      <p:sp>
        <p:nvSpPr>
          <p:cNvPr id="3" name="矩形 2"/>
          <p:cNvSpPr/>
          <p:nvPr/>
        </p:nvSpPr>
        <p:spPr>
          <a:xfrm>
            <a:off x="355751" y="145760"/>
            <a:ext cx="2964273" cy="400110"/>
          </a:xfrm>
          <a:prstGeom prst="rect">
            <a:avLst/>
          </a:prstGeom>
        </p:spPr>
        <p:txBody>
          <a:bodyPr wrap="none">
            <a:spAutoFit/>
          </a:bodyPr>
          <a:lstStyle/>
          <a:p>
            <a:pPr lvl="0"/>
            <a:r>
              <a:rPr lang="zh-TW" altLang="en-US" sz="2000" b="1" dirty="0">
                <a:solidFill>
                  <a:prstClr val="black"/>
                </a:solidFill>
                <a:latin typeface="微軟正黑體" panose="020B0604030504040204" pitchFamily="34" charset="-120"/>
                <a:ea typeface="微軟正黑體" panose="020B0604030504040204" pitchFamily="34" charset="-120"/>
              </a:rPr>
              <a:t>現行法規</a:t>
            </a:r>
            <a:r>
              <a:rPr lang="en-US" altLang="en-US" sz="2000" b="1" dirty="0">
                <a:solidFill>
                  <a:prstClr val="black"/>
                </a:solidFill>
                <a:latin typeface="微軟正黑體" panose="020B0604030504040204" pitchFamily="34" charset="-120"/>
                <a:ea typeface="微軟正黑體" panose="020B0604030504040204" pitchFamily="34" charset="-120"/>
              </a:rPr>
              <a:t>/</a:t>
            </a:r>
            <a:r>
              <a:rPr lang="zh-TW" altLang="en-US" sz="2000" b="1" dirty="0">
                <a:solidFill>
                  <a:prstClr val="black"/>
                </a:solidFill>
                <a:latin typeface="微軟正黑體" panose="020B0604030504040204" pitchFamily="34" charset="-120"/>
                <a:ea typeface="微軟正黑體" panose="020B0604030504040204" pitchFamily="34" charset="-120"/>
              </a:rPr>
              <a:t>措施</a:t>
            </a:r>
            <a:r>
              <a:rPr lang="en-US" altLang="en-US" sz="2000" b="1" dirty="0">
                <a:solidFill>
                  <a:prstClr val="black"/>
                </a:solidFill>
                <a:latin typeface="微軟正黑體" panose="020B0604030504040204" pitchFamily="34" charset="-120"/>
                <a:ea typeface="微軟正黑體" panose="020B0604030504040204" pitchFamily="34" charset="-120"/>
              </a:rPr>
              <a:t>/</a:t>
            </a:r>
            <a:r>
              <a:rPr lang="zh-TW" altLang="en-US" sz="2000" b="1" dirty="0">
                <a:solidFill>
                  <a:prstClr val="black"/>
                </a:solidFill>
                <a:latin typeface="微軟正黑體" panose="020B0604030504040204" pitchFamily="34" charset="-120"/>
                <a:ea typeface="微軟正黑體" panose="020B0604030504040204" pitchFamily="34" charset="-120"/>
              </a:rPr>
              <a:t>統計結果</a:t>
            </a:r>
          </a:p>
        </p:txBody>
      </p:sp>
      <p:pic>
        <p:nvPicPr>
          <p:cNvPr id="126" name="Picture 2" descr="ç¸éåç"/>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693416" y="2326332"/>
            <a:ext cx="1727225" cy="1963369"/>
          </a:xfrm>
          <a:prstGeom prst="rect">
            <a:avLst/>
          </a:prstGeom>
          <a:noFill/>
          <a:extLst>
            <a:ext uri="{909E8E84-426E-40DD-AFC4-6F175D3DCCD1}">
              <a14:hiddenFill xmlns:a14="http://schemas.microsoft.com/office/drawing/2010/main">
                <a:solidFill>
                  <a:srgbClr val="FFFFFF"/>
                </a:solidFill>
              </a14:hiddenFill>
            </a:ext>
          </a:extLst>
        </p:spPr>
      </p:pic>
      <p:sp>
        <p:nvSpPr>
          <p:cNvPr id="4" name="投影片編號版面配置區 3"/>
          <p:cNvSpPr>
            <a:spLocks noGrp="1"/>
          </p:cNvSpPr>
          <p:nvPr>
            <p:ph type="sldNum" sz="quarter" idx="12"/>
          </p:nvPr>
        </p:nvSpPr>
        <p:spPr/>
        <p:txBody>
          <a:bodyPr/>
          <a:lstStyle/>
          <a:p>
            <a:fld id="{73658493-E90B-46EF-9B8B-6586800F29BE}" type="slidenum">
              <a:rPr lang="zh-TW" altLang="en-US" smtClean="0"/>
              <a:t>6</a:t>
            </a:fld>
            <a:endParaRPr lang="zh-TW" altLang="en-US"/>
          </a:p>
        </p:txBody>
      </p:sp>
    </p:spTree>
    <p:extLst>
      <p:ext uri="{BB962C8B-B14F-4D97-AF65-F5344CB8AC3E}">
        <p14:creationId xmlns:p14="http://schemas.microsoft.com/office/powerpoint/2010/main" val="4039718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群組 13"/>
          <p:cNvGrpSpPr/>
          <p:nvPr/>
        </p:nvGrpSpPr>
        <p:grpSpPr>
          <a:xfrm>
            <a:off x="1695450" y="1388185"/>
            <a:ext cx="4641282" cy="5031666"/>
            <a:chOff x="632064" y="1521535"/>
            <a:chExt cx="4568042" cy="4345865"/>
          </a:xfrm>
        </p:grpSpPr>
        <p:sp>
          <p:nvSpPr>
            <p:cNvPr id="10" name="手繪多邊形 9"/>
            <p:cNvSpPr/>
            <p:nvPr/>
          </p:nvSpPr>
          <p:spPr>
            <a:xfrm>
              <a:off x="632064" y="1521535"/>
              <a:ext cx="4568042" cy="660273"/>
            </a:xfrm>
            <a:custGeom>
              <a:avLst/>
              <a:gdLst>
                <a:gd name="connsiteX0" fmla="*/ 0 w 4568042"/>
                <a:gd name="connsiteY0" fmla="*/ 0 h 829258"/>
                <a:gd name="connsiteX1" fmla="*/ 4568042 w 4568042"/>
                <a:gd name="connsiteY1" fmla="*/ 0 h 829258"/>
                <a:gd name="connsiteX2" fmla="*/ 4568042 w 4568042"/>
                <a:gd name="connsiteY2" fmla="*/ 829258 h 829258"/>
                <a:gd name="connsiteX3" fmla="*/ 0 w 4568042"/>
                <a:gd name="connsiteY3" fmla="*/ 829258 h 829258"/>
                <a:gd name="connsiteX4" fmla="*/ 0 w 4568042"/>
                <a:gd name="connsiteY4" fmla="*/ 0 h 829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8042" h="829258">
                  <a:moveTo>
                    <a:pt x="0" y="0"/>
                  </a:moveTo>
                  <a:lnTo>
                    <a:pt x="4568042" y="0"/>
                  </a:lnTo>
                  <a:lnTo>
                    <a:pt x="4568042" y="829258"/>
                  </a:lnTo>
                  <a:lnTo>
                    <a:pt x="0" y="82925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algn="ctr" defTabSz="1244600">
                <a:lnSpc>
                  <a:spcPct val="90000"/>
                </a:lnSpc>
                <a:spcBef>
                  <a:spcPct val="0"/>
                </a:spcBef>
                <a:spcAft>
                  <a:spcPct val="35000"/>
                </a:spcAft>
              </a:pPr>
              <a:r>
                <a:rPr lang="en-US" altLang="en-US" sz="2800" b="1" dirty="0">
                  <a:latin typeface="微軟正黑體" panose="020B0604030504040204" pitchFamily="34" charset="-120"/>
                  <a:ea typeface="微軟正黑體" panose="020B0604030504040204" pitchFamily="34" charset="-120"/>
                </a:rPr>
                <a:t>《CEDAW》</a:t>
              </a:r>
              <a:r>
                <a:rPr lang="zh-TW" altLang="en-US" sz="2800" b="1" dirty="0">
                  <a:latin typeface="微軟正黑體" panose="020B0604030504040204" pitchFamily="34" charset="-120"/>
                  <a:ea typeface="微軟正黑體" panose="020B0604030504040204" pitchFamily="34" charset="-120"/>
                </a:rPr>
                <a:t>第</a:t>
              </a:r>
              <a:r>
                <a:rPr lang="en-US" altLang="en-US" sz="2800" b="1" dirty="0">
                  <a:latin typeface="微軟正黑體" panose="020B0604030504040204" pitchFamily="34" charset="-120"/>
                  <a:ea typeface="微軟正黑體" panose="020B0604030504040204" pitchFamily="34" charset="-120"/>
                </a:rPr>
                <a:t>3</a:t>
              </a:r>
              <a:r>
                <a:rPr lang="zh-TW" altLang="en-US" sz="2800" b="1" dirty="0">
                  <a:latin typeface="微軟正黑體" panose="020B0604030504040204" pitchFamily="34" charset="-120"/>
                  <a:ea typeface="微軟正黑體" panose="020B0604030504040204" pitchFamily="34" charset="-120"/>
                </a:rPr>
                <a:t>、</a:t>
              </a:r>
              <a:r>
                <a:rPr lang="en-US" altLang="en-US" sz="2800" b="1" dirty="0">
                  <a:latin typeface="微軟正黑體" panose="020B0604030504040204" pitchFamily="34" charset="-120"/>
                  <a:ea typeface="微軟正黑體" panose="020B0604030504040204" pitchFamily="34" charset="-120"/>
                </a:rPr>
                <a:t>5</a:t>
              </a:r>
              <a:r>
                <a:rPr lang="zh-TW" altLang="en-US" sz="2800" b="1" dirty="0">
                  <a:latin typeface="微軟正黑體" panose="020B0604030504040204" pitchFamily="34" charset="-120"/>
                  <a:ea typeface="微軟正黑體" panose="020B0604030504040204" pitchFamily="34" charset="-120"/>
                </a:rPr>
                <a:t>條</a:t>
              </a:r>
            </a:p>
          </p:txBody>
        </p:sp>
        <p:sp>
          <p:nvSpPr>
            <p:cNvPr id="11" name="手繪多邊形 10"/>
            <p:cNvSpPr/>
            <p:nvPr/>
          </p:nvSpPr>
          <p:spPr>
            <a:xfrm>
              <a:off x="632064" y="2181808"/>
              <a:ext cx="4568042" cy="3685592"/>
            </a:xfrm>
            <a:custGeom>
              <a:avLst/>
              <a:gdLst>
                <a:gd name="connsiteX0" fmla="*/ 0 w 4568042"/>
                <a:gd name="connsiteY0" fmla="*/ 0 h 3516607"/>
                <a:gd name="connsiteX1" fmla="*/ 4568042 w 4568042"/>
                <a:gd name="connsiteY1" fmla="*/ 0 h 3516607"/>
                <a:gd name="connsiteX2" fmla="*/ 4568042 w 4568042"/>
                <a:gd name="connsiteY2" fmla="*/ 3516607 h 3516607"/>
                <a:gd name="connsiteX3" fmla="*/ 0 w 4568042"/>
                <a:gd name="connsiteY3" fmla="*/ 3516607 h 3516607"/>
                <a:gd name="connsiteX4" fmla="*/ 0 w 4568042"/>
                <a:gd name="connsiteY4" fmla="*/ 0 h 351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8042" h="3516607">
                  <a:moveTo>
                    <a:pt x="0" y="0"/>
                  </a:moveTo>
                  <a:lnTo>
                    <a:pt x="4568042" y="0"/>
                  </a:lnTo>
                  <a:lnTo>
                    <a:pt x="4568042" y="3516607"/>
                  </a:lnTo>
                  <a:lnTo>
                    <a:pt x="0" y="3516607"/>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108000" lvl="1" indent="-108000" algn="just" defTabSz="1066800">
                <a:lnSpc>
                  <a:spcPts val="3200"/>
                </a:lnSpc>
                <a:spcBef>
                  <a:spcPct val="0"/>
                </a:spcBef>
                <a:spcAft>
                  <a:spcPct val="15000"/>
                </a:spcAft>
                <a:buChar char="••"/>
              </a:pPr>
              <a:r>
                <a:rPr lang="zh-TW" altLang="en-US" sz="2400" b="1" kern="1200" dirty="0">
                  <a:solidFill>
                    <a:schemeClr val="tx1"/>
                  </a:solidFill>
                  <a:latin typeface="微軟正黑體" pitchFamily="34" charset="-120"/>
                  <a:ea typeface="微軟正黑體" pitchFamily="34" charset="-120"/>
                </a:rPr>
                <a:t>保證婦女得到充分發展和進步，以確保婦女在與男子平等的基礎上，行使和享有人權和基本自由。</a:t>
              </a:r>
              <a:endParaRPr lang="en-US" altLang="zh-TW" sz="2400" b="1" kern="1200" dirty="0">
                <a:solidFill>
                  <a:schemeClr val="tx1"/>
                </a:solidFill>
                <a:latin typeface="微軟正黑體" pitchFamily="34" charset="-120"/>
                <a:ea typeface="微軟正黑體" pitchFamily="34" charset="-120"/>
              </a:endParaRPr>
            </a:p>
            <a:p>
              <a:pPr marL="108000" lvl="1" indent="-108000" algn="just" defTabSz="1066800">
                <a:lnSpc>
                  <a:spcPts val="3200"/>
                </a:lnSpc>
                <a:spcBef>
                  <a:spcPct val="0"/>
                </a:spcBef>
                <a:spcAft>
                  <a:spcPct val="15000"/>
                </a:spcAft>
                <a:buChar char="••"/>
              </a:pPr>
              <a:endParaRPr lang="zh-TW" altLang="en-US" sz="800" b="1" kern="1200" dirty="0">
                <a:solidFill>
                  <a:schemeClr val="tx1"/>
                </a:solidFill>
                <a:latin typeface="微軟正黑體" pitchFamily="34" charset="-120"/>
                <a:ea typeface="微軟正黑體" pitchFamily="34" charset="-120"/>
              </a:endParaRPr>
            </a:p>
            <a:p>
              <a:pPr marL="108000" lvl="1" indent="-108000" algn="just" defTabSz="1066800">
                <a:lnSpc>
                  <a:spcPts val="3200"/>
                </a:lnSpc>
                <a:spcBef>
                  <a:spcPct val="0"/>
                </a:spcBef>
                <a:spcAft>
                  <a:spcPct val="15000"/>
                </a:spcAft>
                <a:buChar char="••"/>
              </a:pPr>
              <a:r>
                <a:rPr lang="zh-TW" altLang="en-US" sz="2400" b="1" dirty="0">
                  <a:solidFill>
                    <a:schemeClr val="tx1"/>
                  </a:solidFill>
                  <a:latin typeface="微軟正黑體" pitchFamily="34" charset="-120"/>
                  <a:ea typeface="微軟正黑體" pitchFamily="34" charset="-120"/>
                </a:rPr>
                <a:t>改變男女的社會和文化行為模式，以消除基於性別而分尊卑觀念或基於男女任務定型所產生的偏見、習俗和一切其他做法。</a:t>
              </a:r>
            </a:p>
          </p:txBody>
        </p:sp>
      </p:grpSp>
      <p:grpSp>
        <p:nvGrpSpPr>
          <p:cNvPr id="15" name="群組 14"/>
          <p:cNvGrpSpPr/>
          <p:nvPr/>
        </p:nvGrpSpPr>
        <p:grpSpPr>
          <a:xfrm>
            <a:off x="6648450" y="1388185"/>
            <a:ext cx="4533900" cy="5031666"/>
            <a:chOff x="5839632" y="1521535"/>
            <a:chExt cx="4568042" cy="4345865"/>
          </a:xfrm>
        </p:grpSpPr>
        <p:sp>
          <p:nvSpPr>
            <p:cNvPr id="12" name="手繪多邊形 11"/>
            <p:cNvSpPr/>
            <p:nvPr/>
          </p:nvSpPr>
          <p:spPr>
            <a:xfrm>
              <a:off x="5839632" y="1521535"/>
              <a:ext cx="4568042" cy="660272"/>
            </a:xfrm>
            <a:custGeom>
              <a:avLst/>
              <a:gdLst>
                <a:gd name="connsiteX0" fmla="*/ 0 w 4568042"/>
                <a:gd name="connsiteY0" fmla="*/ 0 h 829258"/>
                <a:gd name="connsiteX1" fmla="*/ 4568042 w 4568042"/>
                <a:gd name="connsiteY1" fmla="*/ 0 h 829258"/>
                <a:gd name="connsiteX2" fmla="*/ 4568042 w 4568042"/>
                <a:gd name="connsiteY2" fmla="*/ 829258 h 829258"/>
                <a:gd name="connsiteX3" fmla="*/ 0 w 4568042"/>
                <a:gd name="connsiteY3" fmla="*/ 829258 h 829258"/>
                <a:gd name="connsiteX4" fmla="*/ 0 w 4568042"/>
                <a:gd name="connsiteY4" fmla="*/ 0 h 829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8042" h="829258">
                  <a:moveTo>
                    <a:pt x="0" y="0"/>
                  </a:moveTo>
                  <a:lnTo>
                    <a:pt x="4568042" y="0"/>
                  </a:lnTo>
                  <a:lnTo>
                    <a:pt x="4568042" y="829258"/>
                  </a:lnTo>
                  <a:lnTo>
                    <a:pt x="0" y="82925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altLang="en-US" sz="2800" b="1" kern="1200" dirty="0">
                  <a:latin typeface="微軟正黑體" panose="020B0604030504040204" pitchFamily="34" charset="-120"/>
                  <a:ea typeface="微軟正黑體" panose="020B0604030504040204" pitchFamily="34" charset="-120"/>
                </a:rPr>
                <a:t>《CEDAW》</a:t>
              </a:r>
              <a:r>
                <a:rPr lang="zh-TW" altLang="en-US" sz="2800" b="1" kern="1200" dirty="0">
                  <a:latin typeface="微軟正黑體" panose="020B0604030504040204" pitchFamily="34" charset="-120"/>
                  <a:ea typeface="微軟正黑體" panose="020B0604030504040204" pitchFamily="34" charset="-120"/>
                </a:rPr>
                <a:t>第</a:t>
              </a:r>
              <a:r>
                <a:rPr lang="en-US" altLang="en-US" sz="2800" b="1" kern="1200" dirty="0">
                  <a:latin typeface="微軟正黑體" panose="020B0604030504040204" pitchFamily="34" charset="-120"/>
                  <a:ea typeface="微軟正黑體" panose="020B0604030504040204" pitchFamily="34" charset="-120"/>
                </a:rPr>
                <a:t>4</a:t>
              </a:r>
              <a:r>
                <a:rPr lang="zh-TW" altLang="en-US" sz="2800" b="1" kern="1200" dirty="0">
                  <a:latin typeface="微軟正黑體" panose="020B0604030504040204" pitchFamily="34" charset="-120"/>
                  <a:ea typeface="微軟正黑體" panose="020B0604030504040204" pitchFamily="34" charset="-120"/>
                </a:rPr>
                <a:t>條第</a:t>
              </a:r>
              <a:r>
                <a:rPr lang="en-US" altLang="en-US" sz="2800" b="1" kern="1200" dirty="0">
                  <a:latin typeface="微軟正黑體" panose="020B0604030504040204" pitchFamily="34" charset="-120"/>
                  <a:ea typeface="微軟正黑體" panose="020B0604030504040204" pitchFamily="34" charset="-120"/>
                </a:rPr>
                <a:t>1</a:t>
              </a:r>
              <a:r>
                <a:rPr lang="zh-TW" altLang="en-US" sz="2800" b="1" kern="1200" dirty="0">
                  <a:latin typeface="微軟正黑體" panose="020B0604030504040204" pitchFamily="34" charset="-120"/>
                  <a:ea typeface="微軟正黑體" panose="020B0604030504040204" pitchFamily="34" charset="-120"/>
                </a:rPr>
                <a:t>項</a:t>
              </a:r>
            </a:p>
          </p:txBody>
        </p:sp>
        <p:sp>
          <p:nvSpPr>
            <p:cNvPr id="13" name="手繪多邊形 12"/>
            <p:cNvSpPr/>
            <p:nvPr/>
          </p:nvSpPr>
          <p:spPr>
            <a:xfrm>
              <a:off x="5839632" y="2181808"/>
              <a:ext cx="4568042" cy="3685592"/>
            </a:xfrm>
            <a:custGeom>
              <a:avLst/>
              <a:gdLst>
                <a:gd name="connsiteX0" fmla="*/ 0 w 4568042"/>
                <a:gd name="connsiteY0" fmla="*/ 0 h 3516607"/>
                <a:gd name="connsiteX1" fmla="*/ 4568042 w 4568042"/>
                <a:gd name="connsiteY1" fmla="*/ 0 h 3516607"/>
                <a:gd name="connsiteX2" fmla="*/ 4568042 w 4568042"/>
                <a:gd name="connsiteY2" fmla="*/ 3516607 h 3516607"/>
                <a:gd name="connsiteX3" fmla="*/ 0 w 4568042"/>
                <a:gd name="connsiteY3" fmla="*/ 3516607 h 3516607"/>
                <a:gd name="connsiteX4" fmla="*/ 0 w 4568042"/>
                <a:gd name="connsiteY4" fmla="*/ 0 h 351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8042" h="3516607">
                  <a:moveTo>
                    <a:pt x="0" y="0"/>
                  </a:moveTo>
                  <a:lnTo>
                    <a:pt x="4568042" y="0"/>
                  </a:lnTo>
                  <a:lnTo>
                    <a:pt x="4568042" y="3516607"/>
                  </a:lnTo>
                  <a:lnTo>
                    <a:pt x="0" y="3516607"/>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108000" lvl="1" indent="-108000" algn="just" defTabSz="1066800">
                <a:lnSpc>
                  <a:spcPts val="3200"/>
                </a:lnSpc>
                <a:spcBef>
                  <a:spcPct val="0"/>
                </a:spcBef>
                <a:spcAft>
                  <a:spcPct val="15000"/>
                </a:spcAft>
                <a:buChar char="••"/>
              </a:pPr>
              <a:r>
                <a:rPr lang="zh-TW" altLang="en-US" sz="2400" b="1" dirty="0">
                  <a:solidFill>
                    <a:schemeClr val="tx1"/>
                  </a:solidFill>
                  <a:latin typeface="微軟正黑體" pitchFamily="34" charset="-120"/>
                  <a:ea typeface="微軟正黑體" pitchFamily="34" charset="-120"/>
                </a:rPr>
                <a:t>締約各國為加速實現男女事實上的平等而採取的暫行特別措施，不得視為本公約所指的歧視，亦不得因此導致維持不平等的標準或另立標準多元產品組合套票及多元付費機制。</a:t>
              </a:r>
              <a:endParaRPr lang="en-US" altLang="zh-TW" sz="2400" b="1" dirty="0">
                <a:solidFill>
                  <a:schemeClr val="tx1"/>
                </a:solidFill>
                <a:latin typeface="微軟正黑體" pitchFamily="34" charset="-120"/>
                <a:ea typeface="微軟正黑體" pitchFamily="34" charset="-120"/>
              </a:endParaRPr>
            </a:p>
            <a:p>
              <a:pPr marL="108000" lvl="1" indent="-108000" algn="just" defTabSz="1066800">
                <a:lnSpc>
                  <a:spcPts val="3200"/>
                </a:lnSpc>
                <a:spcBef>
                  <a:spcPct val="0"/>
                </a:spcBef>
                <a:spcAft>
                  <a:spcPct val="15000"/>
                </a:spcAft>
                <a:buChar char="••"/>
              </a:pPr>
              <a:endParaRPr lang="zh-TW" altLang="en-US" sz="800" b="1" dirty="0">
                <a:solidFill>
                  <a:schemeClr val="tx1"/>
                </a:solidFill>
                <a:latin typeface="微軟正黑體" pitchFamily="34" charset="-120"/>
                <a:ea typeface="微軟正黑體" pitchFamily="34" charset="-120"/>
              </a:endParaRPr>
            </a:p>
            <a:p>
              <a:pPr marL="108000" lvl="1" indent="-108000" algn="just" defTabSz="1066800">
                <a:lnSpc>
                  <a:spcPts val="3200"/>
                </a:lnSpc>
                <a:spcBef>
                  <a:spcPct val="0"/>
                </a:spcBef>
                <a:spcAft>
                  <a:spcPct val="15000"/>
                </a:spcAft>
                <a:buChar char="••"/>
              </a:pPr>
              <a:r>
                <a:rPr lang="zh-TW" altLang="en-US" sz="2400" b="1" dirty="0">
                  <a:solidFill>
                    <a:schemeClr val="tx1"/>
                  </a:solidFill>
                  <a:latin typeface="微軟正黑體" pitchFamily="34" charset="-120"/>
                  <a:ea typeface="微軟正黑體" pitchFamily="34" charset="-120"/>
                </a:rPr>
                <a:t>這些措施應在男女機會和待遇平等的目的達到之後，停止採用。</a:t>
              </a:r>
            </a:p>
          </p:txBody>
        </p:sp>
      </p:grpSp>
      <p:sp>
        <p:nvSpPr>
          <p:cNvPr id="8" name="矩形 7"/>
          <p:cNvSpPr/>
          <p:nvPr/>
        </p:nvSpPr>
        <p:spPr>
          <a:xfrm>
            <a:off x="275058" y="248912"/>
            <a:ext cx="9259330" cy="837152"/>
          </a:xfrm>
          <a:prstGeom prst="rect">
            <a:avLst/>
          </a:prstGeom>
        </p:spPr>
        <p:txBody>
          <a:bodyPr wrap="none">
            <a:spAutoFit/>
          </a:bodyPr>
          <a:lstStyle/>
          <a:p>
            <a:pPr lvl="0">
              <a:lnSpc>
                <a:spcPct val="110000"/>
              </a:lnSpc>
              <a:spcBef>
                <a:spcPct val="0"/>
              </a:spcBef>
            </a:pPr>
            <a:r>
              <a:rPr lang="zh-TW" altLang="en-US" sz="4400" b="1" cap="all" spc="100" dirty="0">
                <a:solidFill>
                  <a:srgbClr val="FFFFFF"/>
                </a:solidFill>
                <a:effectLst>
                  <a:glow rad="139700">
                    <a:srgbClr val="379DBC">
                      <a:lumMod val="75000"/>
                      <a:alpha val="40000"/>
                    </a:srgb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相關</a:t>
            </a:r>
            <a:r>
              <a:rPr lang="en-US" altLang="zh-TW" sz="4400" b="1" cap="all" spc="100" dirty="0">
                <a:solidFill>
                  <a:srgbClr val="FFFFFF"/>
                </a:solidFill>
                <a:effectLst>
                  <a:glow rad="139700">
                    <a:srgbClr val="379DBC">
                      <a:lumMod val="75000"/>
                      <a:alpha val="40000"/>
                    </a:srgb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CEDAW</a:t>
            </a:r>
            <a:r>
              <a:rPr lang="zh-TW" altLang="en-US" sz="4400" b="1" cap="all" spc="100" dirty="0">
                <a:solidFill>
                  <a:srgbClr val="FFFFFF"/>
                </a:solidFill>
                <a:effectLst>
                  <a:glow rad="139700">
                    <a:srgbClr val="379DBC">
                      <a:lumMod val="75000"/>
                      <a:alpha val="40000"/>
                    </a:srgb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條文及一般性建議內容</a:t>
            </a:r>
          </a:p>
        </p:txBody>
      </p:sp>
      <p:pic>
        <p:nvPicPr>
          <p:cNvPr id="16" name="Picture 8" descr="喔熊檔案"/>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947"/>
          <a:stretch/>
        </p:blipFill>
        <p:spPr bwMode="auto">
          <a:xfrm>
            <a:off x="-76200" y="5024625"/>
            <a:ext cx="2162889" cy="1719075"/>
          </a:xfrm>
          <a:prstGeom prst="rect">
            <a:avLst/>
          </a:prstGeom>
          <a:noFill/>
          <a:extLst>
            <a:ext uri="{909E8E84-426E-40DD-AFC4-6F175D3DCCD1}">
              <a14:hiddenFill xmlns:a14="http://schemas.microsoft.com/office/drawing/2010/main">
                <a:solidFill>
                  <a:srgbClr val="FFFFFF"/>
                </a:solidFill>
              </a14:hiddenFill>
            </a:ext>
          </a:extLst>
        </p:spPr>
      </p:pic>
      <p:pic>
        <p:nvPicPr>
          <p:cNvPr id="17" name="圖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5900" y="4286252"/>
            <a:ext cx="1136335" cy="1390650"/>
          </a:xfrm>
          <a:prstGeom prst="rect">
            <a:avLst/>
          </a:prstGeom>
        </p:spPr>
      </p:pic>
      <p:sp>
        <p:nvSpPr>
          <p:cNvPr id="2" name="投影片編號版面配置區 1"/>
          <p:cNvSpPr>
            <a:spLocks noGrp="1"/>
          </p:cNvSpPr>
          <p:nvPr>
            <p:ph type="sldNum" sz="quarter" idx="12"/>
          </p:nvPr>
        </p:nvSpPr>
        <p:spPr/>
        <p:txBody>
          <a:bodyPr/>
          <a:lstStyle/>
          <a:p>
            <a:fld id="{73658493-E90B-46EF-9B8B-6586800F29BE}" type="slidenum">
              <a:rPr lang="zh-TW" altLang="en-US" smtClean="0"/>
              <a:t>7</a:t>
            </a:fld>
            <a:endParaRPr lang="zh-TW" altLang="en-US"/>
          </a:p>
        </p:txBody>
      </p:sp>
    </p:spTree>
    <p:extLst>
      <p:ext uri="{BB962C8B-B14F-4D97-AF65-F5344CB8AC3E}">
        <p14:creationId xmlns:p14="http://schemas.microsoft.com/office/powerpoint/2010/main" val="1253011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群組 13"/>
          <p:cNvGrpSpPr/>
          <p:nvPr/>
        </p:nvGrpSpPr>
        <p:grpSpPr>
          <a:xfrm>
            <a:off x="1428750" y="1388185"/>
            <a:ext cx="4641282" cy="4479215"/>
            <a:chOff x="632064" y="1521535"/>
            <a:chExt cx="4568042" cy="3868711"/>
          </a:xfrm>
        </p:grpSpPr>
        <p:sp>
          <p:nvSpPr>
            <p:cNvPr id="10" name="手繪多邊形 9"/>
            <p:cNvSpPr/>
            <p:nvPr/>
          </p:nvSpPr>
          <p:spPr>
            <a:xfrm>
              <a:off x="632064" y="1521535"/>
              <a:ext cx="4568042" cy="660273"/>
            </a:xfrm>
            <a:custGeom>
              <a:avLst/>
              <a:gdLst>
                <a:gd name="connsiteX0" fmla="*/ 0 w 4568042"/>
                <a:gd name="connsiteY0" fmla="*/ 0 h 829258"/>
                <a:gd name="connsiteX1" fmla="*/ 4568042 w 4568042"/>
                <a:gd name="connsiteY1" fmla="*/ 0 h 829258"/>
                <a:gd name="connsiteX2" fmla="*/ 4568042 w 4568042"/>
                <a:gd name="connsiteY2" fmla="*/ 829258 h 829258"/>
                <a:gd name="connsiteX3" fmla="*/ 0 w 4568042"/>
                <a:gd name="connsiteY3" fmla="*/ 829258 h 829258"/>
                <a:gd name="connsiteX4" fmla="*/ 0 w 4568042"/>
                <a:gd name="connsiteY4" fmla="*/ 0 h 829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8042" h="829258">
                  <a:moveTo>
                    <a:pt x="0" y="0"/>
                  </a:moveTo>
                  <a:lnTo>
                    <a:pt x="4568042" y="0"/>
                  </a:lnTo>
                  <a:lnTo>
                    <a:pt x="4568042" y="829258"/>
                  </a:lnTo>
                  <a:lnTo>
                    <a:pt x="0" y="82925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algn="ctr" defTabSz="1244600">
                <a:lnSpc>
                  <a:spcPct val="90000"/>
                </a:lnSpc>
                <a:spcBef>
                  <a:spcPct val="0"/>
                </a:spcBef>
                <a:spcAft>
                  <a:spcPct val="35000"/>
                </a:spcAft>
              </a:pPr>
              <a:r>
                <a:rPr lang="en-US" altLang="en-US" sz="2800" b="1" dirty="0">
                  <a:latin typeface="微軟正黑體" panose="020B0604030504040204" pitchFamily="34" charset="-120"/>
                  <a:ea typeface="微軟正黑體" panose="020B0604030504040204" pitchFamily="34" charset="-120"/>
                </a:rPr>
                <a:t>《CEDAW》</a:t>
              </a:r>
              <a:r>
                <a:rPr lang="zh-TW" altLang="en-US" sz="2800" b="1" dirty="0">
                  <a:latin typeface="微軟正黑體" panose="020B0604030504040204" pitchFamily="34" charset="-120"/>
                  <a:ea typeface="微軟正黑體" panose="020B0604030504040204" pitchFamily="34" charset="-120"/>
                </a:rPr>
                <a:t>第</a:t>
              </a:r>
              <a:r>
                <a:rPr lang="en-US" altLang="en-US" sz="2800" b="1" dirty="0">
                  <a:latin typeface="微軟正黑體" panose="020B0604030504040204" pitchFamily="34" charset="-120"/>
                  <a:ea typeface="微軟正黑體" panose="020B0604030504040204" pitchFamily="34" charset="-120"/>
                </a:rPr>
                <a:t>11</a:t>
              </a:r>
              <a:r>
                <a:rPr lang="zh-TW" altLang="en-US" sz="2800" b="1" dirty="0">
                  <a:latin typeface="微軟正黑體" panose="020B0604030504040204" pitchFamily="34" charset="-120"/>
                  <a:ea typeface="微軟正黑體" panose="020B0604030504040204" pitchFamily="34" charset="-120"/>
                </a:rPr>
                <a:t>條</a:t>
              </a:r>
            </a:p>
          </p:txBody>
        </p:sp>
        <p:sp>
          <p:nvSpPr>
            <p:cNvPr id="11" name="手繪多邊形 10"/>
            <p:cNvSpPr/>
            <p:nvPr/>
          </p:nvSpPr>
          <p:spPr>
            <a:xfrm>
              <a:off x="632064" y="2181808"/>
              <a:ext cx="4568042" cy="3208438"/>
            </a:xfrm>
            <a:custGeom>
              <a:avLst/>
              <a:gdLst>
                <a:gd name="connsiteX0" fmla="*/ 0 w 4568042"/>
                <a:gd name="connsiteY0" fmla="*/ 0 h 3516607"/>
                <a:gd name="connsiteX1" fmla="*/ 4568042 w 4568042"/>
                <a:gd name="connsiteY1" fmla="*/ 0 h 3516607"/>
                <a:gd name="connsiteX2" fmla="*/ 4568042 w 4568042"/>
                <a:gd name="connsiteY2" fmla="*/ 3516607 h 3516607"/>
                <a:gd name="connsiteX3" fmla="*/ 0 w 4568042"/>
                <a:gd name="connsiteY3" fmla="*/ 3516607 h 3516607"/>
                <a:gd name="connsiteX4" fmla="*/ 0 w 4568042"/>
                <a:gd name="connsiteY4" fmla="*/ 0 h 351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8042" h="3516607">
                  <a:moveTo>
                    <a:pt x="0" y="0"/>
                  </a:moveTo>
                  <a:lnTo>
                    <a:pt x="4568042" y="0"/>
                  </a:lnTo>
                  <a:lnTo>
                    <a:pt x="4568042" y="3516607"/>
                  </a:lnTo>
                  <a:lnTo>
                    <a:pt x="0" y="3516607"/>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0" lvl="1" algn="just" defTabSz="1066800">
                <a:lnSpc>
                  <a:spcPts val="3200"/>
                </a:lnSpc>
                <a:spcBef>
                  <a:spcPct val="0"/>
                </a:spcBef>
                <a:spcAft>
                  <a:spcPct val="15000"/>
                </a:spcAft>
              </a:pPr>
              <a:r>
                <a:rPr lang="zh-TW" altLang="en-US" sz="2400" b="1" dirty="0">
                  <a:solidFill>
                    <a:schemeClr val="tx1"/>
                  </a:solidFill>
                  <a:latin typeface="微軟正黑體" pitchFamily="34" charset="-120"/>
                  <a:ea typeface="微軟正黑體" pitchFamily="34" charset="-120"/>
                </a:rPr>
                <a:t>締約各國應採取一切適當措施，消除在就業方面對婦女的歧視：</a:t>
              </a:r>
              <a:endParaRPr lang="en-US" altLang="zh-TW" sz="2400" b="1" dirty="0">
                <a:solidFill>
                  <a:schemeClr val="tx1"/>
                </a:solidFill>
                <a:latin typeface="微軟正黑體" pitchFamily="34" charset="-120"/>
                <a:ea typeface="微軟正黑體" pitchFamily="34" charset="-120"/>
              </a:endParaRPr>
            </a:p>
            <a:p>
              <a:pPr marL="108000" lvl="1" indent="-108000" algn="just" defTabSz="1066800">
                <a:lnSpc>
                  <a:spcPct val="150000"/>
                </a:lnSpc>
                <a:spcBef>
                  <a:spcPct val="0"/>
                </a:spcBef>
                <a:spcAft>
                  <a:spcPct val="15000"/>
                </a:spcAft>
                <a:buChar char="••"/>
              </a:pPr>
              <a:r>
                <a:rPr lang="zh-TW" altLang="en-US" sz="2400" b="1" dirty="0">
                  <a:solidFill>
                    <a:schemeClr val="tx1"/>
                  </a:solidFill>
                  <a:latin typeface="微軟正黑體" pitchFamily="34" charset="-120"/>
                  <a:ea typeface="微軟正黑體" pitchFamily="34" charset="-120"/>
                </a:rPr>
                <a:t>人人有不可剝奪的工作權利。</a:t>
              </a:r>
              <a:endParaRPr lang="en-US" altLang="zh-TW" sz="2400" b="1" dirty="0">
                <a:solidFill>
                  <a:schemeClr val="tx1"/>
                </a:solidFill>
                <a:latin typeface="微軟正黑體" pitchFamily="34" charset="-120"/>
                <a:ea typeface="微軟正黑體" pitchFamily="34" charset="-120"/>
              </a:endParaRPr>
            </a:p>
            <a:p>
              <a:pPr marL="108000" lvl="1" indent="-108000" defTabSz="1066800">
                <a:lnSpc>
                  <a:spcPts val="3200"/>
                </a:lnSpc>
                <a:spcBef>
                  <a:spcPct val="0"/>
                </a:spcBef>
                <a:spcAft>
                  <a:spcPct val="15000"/>
                </a:spcAft>
                <a:buFontTx/>
                <a:buChar char="••"/>
              </a:pPr>
              <a:r>
                <a:rPr lang="zh-TW" altLang="en-US" sz="2400" b="1" dirty="0">
                  <a:solidFill>
                    <a:schemeClr val="tx1"/>
                  </a:solidFill>
                  <a:latin typeface="微軟正黑體" pitchFamily="34" charset="-120"/>
                  <a:ea typeface="微軟正黑體" pitchFamily="34" charset="-120"/>
                </a:rPr>
                <a:t>享有相同就業機會的權利，就業相同的甄選標準。</a:t>
              </a:r>
              <a:br>
                <a:rPr lang="zh-TW" altLang="en-US" sz="2400" b="1" dirty="0">
                  <a:solidFill>
                    <a:schemeClr val="tx1"/>
                  </a:solidFill>
                  <a:latin typeface="微軟正黑體" pitchFamily="34" charset="-120"/>
                  <a:ea typeface="微軟正黑體" pitchFamily="34" charset="-120"/>
                </a:rPr>
              </a:br>
              <a:endParaRPr lang="zh-TW" altLang="en-US" sz="800" b="1" kern="1200" dirty="0">
                <a:solidFill>
                  <a:schemeClr val="tx1"/>
                </a:solidFill>
                <a:latin typeface="微軟正黑體" pitchFamily="34" charset="-120"/>
                <a:ea typeface="微軟正黑體" pitchFamily="34" charset="-120"/>
              </a:endParaRPr>
            </a:p>
          </p:txBody>
        </p:sp>
      </p:grpSp>
      <p:grpSp>
        <p:nvGrpSpPr>
          <p:cNvPr id="15" name="群組 14"/>
          <p:cNvGrpSpPr/>
          <p:nvPr/>
        </p:nvGrpSpPr>
        <p:grpSpPr>
          <a:xfrm>
            <a:off x="6381750" y="1388184"/>
            <a:ext cx="4533900" cy="4479215"/>
            <a:chOff x="5839632" y="1521534"/>
            <a:chExt cx="4568042" cy="4345865"/>
          </a:xfrm>
        </p:grpSpPr>
        <p:sp>
          <p:nvSpPr>
            <p:cNvPr id="12" name="手繪多邊形 11"/>
            <p:cNvSpPr/>
            <p:nvPr/>
          </p:nvSpPr>
          <p:spPr>
            <a:xfrm>
              <a:off x="5839632" y="1521534"/>
              <a:ext cx="4568042" cy="741708"/>
            </a:xfrm>
            <a:custGeom>
              <a:avLst/>
              <a:gdLst>
                <a:gd name="connsiteX0" fmla="*/ 0 w 4568042"/>
                <a:gd name="connsiteY0" fmla="*/ 0 h 829258"/>
                <a:gd name="connsiteX1" fmla="*/ 4568042 w 4568042"/>
                <a:gd name="connsiteY1" fmla="*/ 0 h 829258"/>
                <a:gd name="connsiteX2" fmla="*/ 4568042 w 4568042"/>
                <a:gd name="connsiteY2" fmla="*/ 829258 h 829258"/>
                <a:gd name="connsiteX3" fmla="*/ 0 w 4568042"/>
                <a:gd name="connsiteY3" fmla="*/ 829258 h 829258"/>
                <a:gd name="connsiteX4" fmla="*/ 0 w 4568042"/>
                <a:gd name="connsiteY4" fmla="*/ 0 h 829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8042" h="829258">
                  <a:moveTo>
                    <a:pt x="0" y="0"/>
                  </a:moveTo>
                  <a:lnTo>
                    <a:pt x="4568042" y="0"/>
                  </a:lnTo>
                  <a:lnTo>
                    <a:pt x="4568042" y="829258"/>
                  </a:lnTo>
                  <a:lnTo>
                    <a:pt x="0" y="82925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altLang="en-US" sz="2800" b="1" kern="1200" dirty="0">
                  <a:latin typeface="微軟正黑體" panose="020B0604030504040204" pitchFamily="34" charset="-120"/>
                  <a:ea typeface="微軟正黑體" panose="020B0604030504040204" pitchFamily="34" charset="-120"/>
                </a:rPr>
                <a:t>《CEDAW》</a:t>
              </a:r>
              <a:r>
                <a:rPr lang="zh-TW" altLang="en-US" sz="2800" b="1" kern="1200" dirty="0">
                  <a:latin typeface="微軟正黑體" panose="020B0604030504040204" pitchFamily="34" charset="-120"/>
                  <a:ea typeface="微軟正黑體" panose="020B0604030504040204" pitchFamily="34" charset="-120"/>
                </a:rPr>
                <a:t>第</a:t>
              </a:r>
              <a:r>
                <a:rPr lang="en-US" altLang="en-US" sz="2800" b="1" kern="1200" dirty="0">
                  <a:latin typeface="微軟正黑體" panose="020B0604030504040204" pitchFamily="34" charset="-120"/>
                  <a:ea typeface="微軟正黑體" panose="020B0604030504040204" pitchFamily="34" charset="-120"/>
                </a:rPr>
                <a:t>13</a:t>
              </a:r>
              <a:r>
                <a:rPr lang="zh-TW" altLang="en-US" sz="2800" b="1" kern="1200" dirty="0">
                  <a:latin typeface="微軟正黑體" panose="020B0604030504040204" pitchFamily="34" charset="-120"/>
                  <a:ea typeface="微軟正黑體" panose="020B0604030504040204" pitchFamily="34" charset="-120"/>
                </a:rPr>
                <a:t>條</a:t>
              </a:r>
            </a:p>
          </p:txBody>
        </p:sp>
        <p:sp>
          <p:nvSpPr>
            <p:cNvPr id="13" name="手繪多邊形 12"/>
            <p:cNvSpPr/>
            <p:nvPr/>
          </p:nvSpPr>
          <p:spPr>
            <a:xfrm>
              <a:off x="5839632" y="2263243"/>
              <a:ext cx="4568042" cy="3604156"/>
            </a:xfrm>
            <a:custGeom>
              <a:avLst/>
              <a:gdLst>
                <a:gd name="connsiteX0" fmla="*/ 0 w 4568042"/>
                <a:gd name="connsiteY0" fmla="*/ 0 h 3516607"/>
                <a:gd name="connsiteX1" fmla="*/ 4568042 w 4568042"/>
                <a:gd name="connsiteY1" fmla="*/ 0 h 3516607"/>
                <a:gd name="connsiteX2" fmla="*/ 4568042 w 4568042"/>
                <a:gd name="connsiteY2" fmla="*/ 3516607 h 3516607"/>
                <a:gd name="connsiteX3" fmla="*/ 0 w 4568042"/>
                <a:gd name="connsiteY3" fmla="*/ 3516607 h 3516607"/>
                <a:gd name="connsiteX4" fmla="*/ 0 w 4568042"/>
                <a:gd name="connsiteY4" fmla="*/ 0 h 351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8042" h="3516607">
                  <a:moveTo>
                    <a:pt x="0" y="0"/>
                  </a:moveTo>
                  <a:lnTo>
                    <a:pt x="4568042" y="0"/>
                  </a:lnTo>
                  <a:lnTo>
                    <a:pt x="4568042" y="3516607"/>
                  </a:lnTo>
                  <a:lnTo>
                    <a:pt x="0" y="3516607"/>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108000" lvl="1" indent="-108000" algn="just" defTabSz="1066800">
                <a:lnSpc>
                  <a:spcPts val="3200"/>
                </a:lnSpc>
                <a:spcBef>
                  <a:spcPct val="0"/>
                </a:spcBef>
                <a:spcAft>
                  <a:spcPct val="15000"/>
                </a:spcAft>
                <a:buChar char="••"/>
              </a:pPr>
              <a:r>
                <a:rPr lang="zh-TW" altLang="en-US" sz="2400" b="1" dirty="0">
                  <a:solidFill>
                    <a:schemeClr val="tx1"/>
                  </a:solidFill>
                  <a:latin typeface="微軟正黑體" pitchFamily="34" charset="-120"/>
                  <a:ea typeface="微軟正黑體" pitchFamily="34" charset="-120"/>
                </a:rPr>
                <a:t>締約各國應採取一切適當措施以消除在經濟和社會生活的其他方面對婦女的歧視。</a:t>
              </a:r>
              <a:endParaRPr lang="en-US" altLang="zh-TW" sz="2400" b="1" dirty="0">
                <a:solidFill>
                  <a:schemeClr val="tx1"/>
                </a:solidFill>
                <a:latin typeface="微軟正黑體" pitchFamily="34" charset="-120"/>
                <a:ea typeface="微軟正黑體" pitchFamily="34" charset="-120"/>
              </a:endParaRPr>
            </a:p>
            <a:p>
              <a:pPr marL="108000" lvl="1" indent="-108000" algn="just" defTabSz="1066800">
                <a:lnSpc>
                  <a:spcPts val="3200"/>
                </a:lnSpc>
                <a:spcBef>
                  <a:spcPct val="0"/>
                </a:spcBef>
                <a:spcAft>
                  <a:spcPct val="15000"/>
                </a:spcAft>
                <a:buChar char="••"/>
              </a:pPr>
              <a:endParaRPr lang="zh-TW" altLang="en-US" sz="800" b="1" dirty="0">
                <a:solidFill>
                  <a:schemeClr val="tx1"/>
                </a:solidFill>
                <a:latin typeface="微軟正黑體" pitchFamily="34" charset="-120"/>
                <a:ea typeface="微軟正黑體" pitchFamily="34" charset="-120"/>
              </a:endParaRPr>
            </a:p>
            <a:p>
              <a:pPr marL="108000" lvl="1" indent="-108000" algn="just" defTabSz="1066800">
                <a:lnSpc>
                  <a:spcPts val="3200"/>
                </a:lnSpc>
                <a:spcBef>
                  <a:spcPct val="0"/>
                </a:spcBef>
                <a:spcAft>
                  <a:spcPct val="15000"/>
                </a:spcAft>
                <a:buChar char="••"/>
              </a:pPr>
              <a:r>
                <a:rPr lang="zh-TW" altLang="en-US" sz="2400" b="1" dirty="0">
                  <a:solidFill>
                    <a:schemeClr val="tx1"/>
                  </a:solidFill>
                  <a:latin typeface="微軟正黑體" pitchFamily="34" charset="-120"/>
                  <a:ea typeface="微軟正黑體" pitchFamily="34" charset="-120"/>
                </a:rPr>
                <a:t>保證她們在男女平等的基礎上有相同權利 ，參與娛樂生活、運動和文化生活各個方面的權利 。</a:t>
              </a:r>
            </a:p>
          </p:txBody>
        </p:sp>
      </p:grpSp>
      <p:sp>
        <p:nvSpPr>
          <p:cNvPr id="8" name="矩形 7"/>
          <p:cNvSpPr/>
          <p:nvPr/>
        </p:nvSpPr>
        <p:spPr>
          <a:xfrm>
            <a:off x="275058" y="248912"/>
            <a:ext cx="9259330" cy="837152"/>
          </a:xfrm>
          <a:prstGeom prst="rect">
            <a:avLst/>
          </a:prstGeom>
        </p:spPr>
        <p:txBody>
          <a:bodyPr wrap="none">
            <a:spAutoFit/>
          </a:bodyPr>
          <a:lstStyle/>
          <a:p>
            <a:pPr lvl="0">
              <a:lnSpc>
                <a:spcPct val="110000"/>
              </a:lnSpc>
              <a:spcBef>
                <a:spcPct val="0"/>
              </a:spcBef>
            </a:pPr>
            <a:r>
              <a:rPr lang="zh-TW" altLang="en-US" sz="4400" b="1" cap="all" spc="100" dirty="0">
                <a:solidFill>
                  <a:srgbClr val="FFFFFF"/>
                </a:solidFill>
                <a:effectLst>
                  <a:glow rad="139700">
                    <a:srgbClr val="379DBC">
                      <a:lumMod val="75000"/>
                      <a:alpha val="40000"/>
                    </a:srgb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相關</a:t>
            </a:r>
            <a:r>
              <a:rPr lang="en-US" altLang="zh-TW" sz="4400" b="1" cap="all" spc="100" dirty="0">
                <a:solidFill>
                  <a:srgbClr val="FFFFFF"/>
                </a:solidFill>
                <a:effectLst>
                  <a:glow rad="139700">
                    <a:srgbClr val="379DBC">
                      <a:lumMod val="75000"/>
                      <a:alpha val="40000"/>
                    </a:srgb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CEDAW</a:t>
            </a:r>
            <a:r>
              <a:rPr lang="zh-TW" altLang="en-US" sz="4400" b="1" cap="all" spc="100" dirty="0">
                <a:solidFill>
                  <a:srgbClr val="FFFFFF"/>
                </a:solidFill>
                <a:effectLst>
                  <a:glow rad="139700">
                    <a:srgbClr val="379DBC">
                      <a:lumMod val="75000"/>
                      <a:alpha val="40000"/>
                    </a:srgb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條文及一般性建議內容</a:t>
            </a:r>
          </a:p>
        </p:txBody>
      </p:sp>
      <p:pic>
        <p:nvPicPr>
          <p:cNvPr id="18" name="圖片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058" y="4437772"/>
            <a:ext cx="1634831" cy="2194096"/>
          </a:xfrm>
          <a:prstGeom prst="rect">
            <a:avLst/>
          </a:prstGeom>
        </p:spPr>
      </p:pic>
      <p:pic>
        <p:nvPicPr>
          <p:cNvPr id="19" name="圖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6272" y="4901950"/>
            <a:ext cx="1395394" cy="1872000"/>
          </a:xfrm>
          <a:prstGeom prst="rect">
            <a:avLst/>
          </a:prstGeom>
        </p:spPr>
      </p:pic>
      <p:sp>
        <p:nvSpPr>
          <p:cNvPr id="2" name="投影片編號版面配置區 1"/>
          <p:cNvSpPr>
            <a:spLocks noGrp="1"/>
          </p:cNvSpPr>
          <p:nvPr>
            <p:ph type="sldNum" sz="quarter" idx="12"/>
          </p:nvPr>
        </p:nvSpPr>
        <p:spPr/>
        <p:txBody>
          <a:bodyPr/>
          <a:lstStyle/>
          <a:p>
            <a:fld id="{73658493-E90B-46EF-9B8B-6586800F29BE}" type="slidenum">
              <a:rPr lang="zh-TW" altLang="en-US" smtClean="0"/>
              <a:t>8</a:t>
            </a:fld>
            <a:endParaRPr lang="zh-TW" altLang="en-US"/>
          </a:p>
        </p:txBody>
      </p:sp>
    </p:spTree>
    <p:extLst>
      <p:ext uri="{BB962C8B-B14F-4D97-AF65-F5344CB8AC3E}">
        <p14:creationId xmlns:p14="http://schemas.microsoft.com/office/powerpoint/2010/main" val="1321557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群組 13"/>
          <p:cNvGrpSpPr/>
          <p:nvPr/>
        </p:nvGrpSpPr>
        <p:grpSpPr>
          <a:xfrm>
            <a:off x="1428750" y="1388185"/>
            <a:ext cx="4641282" cy="5031665"/>
            <a:chOff x="632064" y="1521535"/>
            <a:chExt cx="4568042" cy="4345864"/>
          </a:xfrm>
        </p:grpSpPr>
        <p:sp>
          <p:nvSpPr>
            <p:cNvPr id="10" name="手繪多邊形 9"/>
            <p:cNvSpPr/>
            <p:nvPr/>
          </p:nvSpPr>
          <p:spPr>
            <a:xfrm>
              <a:off x="632064" y="1521535"/>
              <a:ext cx="4568042" cy="1186784"/>
            </a:xfrm>
            <a:custGeom>
              <a:avLst/>
              <a:gdLst>
                <a:gd name="connsiteX0" fmla="*/ 0 w 4568042"/>
                <a:gd name="connsiteY0" fmla="*/ 0 h 829258"/>
                <a:gd name="connsiteX1" fmla="*/ 4568042 w 4568042"/>
                <a:gd name="connsiteY1" fmla="*/ 0 h 829258"/>
                <a:gd name="connsiteX2" fmla="*/ 4568042 w 4568042"/>
                <a:gd name="connsiteY2" fmla="*/ 829258 h 829258"/>
                <a:gd name="connsiteX3" fmla="*/ 0 w 4568042"/>
                <a:gd name="connsiteY3" fmla="*/ 829258 h 829258"/>
                <a:gd name="connsiteX4" fmla="*/ 0 w 4568042"/>
                <a:gd name="connsiteY4" fmla="*/ 0 h 829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8042" h="829258">
                  <a:moveTo>
                    <a:pt x="0" y="0"/>
                  </a:moveTo>
                  <a:lnTo>
                    <a:pt x="4568042" y="0"/>
                  </a:lnTo>
                  <a:lnTo>
                    <a:pt x="4568042" y="829258"/>
                  </a:lnTo>
                  <a:lnTo>
                    <a:pt x="0" y="82925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algn="ctr" defTabSz="1244600">
                <a:lnSpc>
                  <a:spcPct val="90000"/>
                </a:lnSpc>
                <a:spcBef>
                  <a:spcPct val="0"/>
                </a:spcBef>
                <a:spcAft>
                  <a:spcPct val="35000"/>
                </a:spcAft>
              </a:pPr>
              <a:r>
                <a:rPr lang="en-US" altLang="zh-TW" sz="2800" b="1" dirty="0">
                  <a:latin typeface="微軟正黑體" panose="020B0604030504040204" pitchFamily="34" charset="-120"/>
                  <a:ea typeface="微軟正黑體" panose="020B0604030504040204" pitchFamily="34" charset="-120"/>
                </a:rPr>
                <a:t>《 CEDAW 》</a:t>
              </a:r>
              <a:r>
                <a:rPr lang="zh-TW" altLang="en-US" sz="2800" b="1" dirty="0">
                  <a:latin typeface="微軟正黑體" panose="020B0604030504040204" pitchFamily="34" charset="-120"/>
                  <a:ea typeface="微軟正黑體" panose="020B0604030504040204" pitchFamily="34" charset="-120"/>
                </a:rPr>
                <a:t>一般性建議第</a:t>
              </a:r>
              <a:r>
                <a:rPr lang="en-US" altLang="zh-TW" sz="2800" b="1" dirty="0">
                  <a:latin typeface="微軟正黑體" panose="020B0604030504040204" pitchFamily="34" charset="-120"/>
                  <a:ea typeface="微軟正黑體" panose="020B0604030504040204" pitchFamily="34" charset="-120"/>
                </a:rPr>
                <a:t>18</a:t>
              </a:r>
              <a:r>
                <a:rPr lang="zh-TW" altLang="en-US" sz="2800" b="1" dirty="0">
                  <a:latin typeface="微軟正黑體" panose="020B0604030504040204" pitchFamily="34" charset="-120"/>
                  <a:ea typeface="微軟正黑體" panose="020B0604030504040204" pitchFamily="34" charset="-120"/>
                </a:rPr>
                <a:t>號身心障礙婦女</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節錄</a:t>
              </a:r>
              <a:r>
                <a:rPr lang="en-US" altLang="zh-TW" sz="2800" b="1" dirty="0">
                  <a:latin typeface="微軟正黑體" panose="020B0604030504040204" pitchFamily="34" charset="-120"/>
                  <a:ea typeface="微軟正黑體" panose="020B0604030504040204" pitchFamily="34" charset="-120"/>
                </a:rPr>
                <a:t>)</a:t>
              </a:r>
              <a:endParaRPr lang="zh-TW" altLang="en-US" sz="2800" b="1" dirty="0">
                <a:latin typeface="微軟正黑體" panose="020B0604030504040204" pitchFamily="34" charset="-120"/>
                <a:ea typeface="微軟正黑體" panose="020B0604030504040204" pitchFamily="34" charset="-120"/>
              </a:endParaRPr>
            </a:p>
          </p:txBody>
        </p:sp>
        <p:sp>
          <p:nvSpPr>
            <p:cNvPr id="11" name="手繪多邊形 10"/>
            <p:cNvSpPr/>
            <p:nvPr/>
          </p:nvSpPr>
          <p:spPr>
            <a:xfrm>
              <a:off x="632064" y="2708319"/>
              <a:ext cx="4568042" cy="3159080"/>
            </a:xfrm>
            <a:custGeom>
              <a:avLst/>
              <a:gdLst>
                <a:gd name="connsiteX0" fmla="*/ 0 w 4568042"/>
                <a:gd name="connsiteY0" fmla="*/ 0 h 3516607"/>
                <a:gd name="connsiteX1" fmla="*/ 4568042 w 4568042"/>
                <a:gd name="connsiteY1" fmla="*/ 0 h 3516607"/>
                <a:gd name="connsiteX2" fmla="*/ 4568042 w 4568042"/>
                <a:gd name="connsiteY2" fmla="*/ 3516607 h 3516607"/>
                <a:gd name="connsiteX3" fmla="*/ 0 w 4568042"/>
                <a:gd name="connsiteY3" fmla="*/ 3516607 h 3516607"/>
                <a:gd name="connsiteX4" fmla="*/ 0 w 4568042"/>
                <a:gd name="connsiteY4" fmla="*/ 0 h 351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8042" h="3516607">
                  <a:moveTo>
                    <a:pt x="0" y="0"/>
                  </a:moveTo>
                  <a:lnTo>
                    <a:pt x="4568042" y="0"/>
                  </a:lnTo>
                  <a:lnTo>
                    <a:pt x="4568042" y="3516607"/>
                  </a:lnTo>
                  <a:lnTo>
                    <a:pt x="0" y="3516607"/>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108000" lvl="1" indent="-108000" defTabSz="1066800">
                <a:lnSpc>
                  <a:spcPts val="3200"/>
                </a:lnSpc>
                <a:spcBef>
                  <a:spcPct val="0"/>
                </a:spcBef>
                <a:spcAft>
                  <a:spcPct val="15000"/>
                </a:spcAft>
                <a:buChar char="••"/>
              </a:pPr>
              <a:r>
                <a:rPr lang="zh-TW" altLang="en-US" sz="2400" b="1" dirty="0">
                  <a:solidFill>
                    <a:schemeClr val="tx1"/>
                  </a:solidFill>
                  <a:latin typeface="微軟正黑體" pitchFamily="34" charset="-120"/>
                  <a:ea typeface="微軟正黑體" pitchFamily="34" charset="-120"/>
                </a:rPr>
                <a:t>建議締約國在定期報告中提供資料，介紹身心障礙婦女的情況和為解決其特殊情況所採取的措施，包括為確保其能同樣獲得教育和就業、保險服務和社會保障，及確保其能參與社會和文化生活等各方面所採取的措施。</a:t>
              </a:r>
              <a:br>
                <a:rPr lang="zh-TW" altLang="en-US" sz="2400" b="1" dirty="0">
                  <a:solidFill>
                    <a:schemeClr val="tx1"/>
                  </a:solidFill>
                  <a:latin typeface="微軟正黑體" pitchFamily="34" charset="-120"/>
                  <a:ea typeface="微軟正黑體" pitchFamily="34" charset="-120"/>
                </a:rPr>
              </a:br>
              <a:endParaRPr lang="zh-TW" altLang="en-US" sz="800" b="1" kern="1200" dirty="0">
                <a:solidFill>
                  <a:schemeClr val="tx1"/>
                </a:solidFill>
                <a:latin typeface="微軟正黑體" pitchFamily="34" charset="-120"/>
                <a:ea typeface="微軟正黑體" pitchFamily="34" charset="-120"/>
              </a:endParaRPr>
            </a:p>
          </p:txBody>
        </p:sp>
      </p:grpSp>
      <p:grpSp>
        <p:nvGrpSpPr>
          <p:cNvPr id="15" name="群組 14"/>
          <p:cNvGrpSpPr/>
          <p:nvPr/>
        </p:nvGrpSpPr>
        <p:grpSpPr>
          <a:xfrm>
            <a:off x="6381750" y="1388184"/>
            <a:ext cx="4533900" cy="5031667"/>
            <a:chOff x="5839632" y="1521534"/>
            <a:chExt cx="4568042" cy="4345866"/>
          </a:xfrm>
        </p:grpSpPr>
        <p:sp>
          <p:nvSpPr>
            <p:cNvPr id="12" name="手繪多邊形 11"/>
            <p:cNvSpPr/>
            <p:nvPr/>
          </p:nvSpPr>
          <p:spPr>
            <a:xfrm>
              <a:off x="5839632" y="1521534"/>
              <a:ext cx="4568042" cy="1186785"/>
            </a:xfrm>
            <a:custGeom>
              <a:avLst/>
              <a:gdLst>
                <a:gd name="connsiteX0" fmla="*/ 0 w 4568042"/>
                <a:gd name="connsiteY0" fmla="*/ 0 h 829258"/>
                <a:gd name="connsiteX1" fmla="*/ 4568042 w 4568042"/>
                <a:gd name="connsiteY1" fmla="*/ 0 h 829258"/>
                <a:gd name="connsiteX2" fmla="*/ 4568042 w 4568042"/>
                <a:gd name="connsiteY2" fmla="*/ 829258 h 829258"/>
                <a:gd name="connsiteX3" fmla="*/ 0 w 4568042"/>
                <a:gd name="connsiteY3" fmla="*/ 829258 h 829258"/>
                <a:gd name="connsiteX4" fmla="*/ 0 w 4568042"/>
                <a:gd name="connsiteY4" fmla="*/ 0 h 829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8042" h="829258">
                  <a:moveTo>
                    <a:pt x="0" y="0"/>
                  </a:moveTo>
                  <a:lnTo>
                    <a:pt x="4568042" y="0"/>
                  </a:lnTo>
                  <a:lnTo>
                    <a:pt x="4568042" y="829258"/>
                  </a:lnTo>
                  <a:lnTo>
                    <a:pt x="0" y="82925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altLang="zh-TW" sz="2800" b="1" dirty="0">
                  <a:latin typeface="微軟正黑體" panose="020B0604030504040204" pitchFamily="34" charset="-120"/>
                  <a:ea typeface="微軟正黑體" panose="020B0604030504040204" pitchFamily="34" charset="-120"/>
                </a:rPr>
                <a:t>《 CEDAW 》</a:t>
              </a:r>
              <a:r>
                <a:rPr lang="zh-TW" altLang="en-US" sz="2800" b="1" dirty="0">
                  <a:latin typeface="微軟正黑體" panose="020B0604030504040204" pitchFamily="34" charset="-120"/>
                  <a:ea typeface="微軟正黑體" panose="020B0604030504040204" pitchFamily="34" charset="-120"/>
                </a:rPr>
                <a:t>一般性建議第</a:t>
              </a:r>
              <a:r>
                <a:rPr lang="en-US" altLang="zh-TW" sz="2800" b="1" dirty="0">
                  <a:latin typeface="微軟正黑體" panose="020B0604030504040204" pitchFamily="34" charset="-120"/>
                  <a:ea typeface="微軟正黑體" panose="020B0604030504040204" pitchFamily="34" charset="-120"/>
                </a:rPr>
                <a:t>21</a:t>
              </a:r>
              <a:r>
                <a:rPr lang="zh-TW" altLang="en-US" sz="2800" b="1" dirty="0">
                  <a:latin typeface="微軟正黑體" panose="020B0604030504040204" pitchFamily="34" charset="-120"/>
                  <a:ea typeface="微軟正黑體" panose="020B0604030504040204" pitchFamily="34" charset="-120"/>
                </a:rPr>
                <a:t>號</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婚姻和家庭關係中的平等</a:t>
              </a:r>
              <a:r>
                <a:rPr lang="en-US" altLang="zh-TW" sz="2800" b="1" dirty="0">
                  <a:latin typeface="微軟正黑體" panose="020B0604030504040204" pitchFamily="34" charset="-120"/>
                  <a:ea typeface="微軟正黑體" panose="020B0604030504040204" pitchFamily="34" charset="-120"/>
                </a:rPr>
                <a:t>) </a:t>
              </a:r>
            </a:p>
          </p:txBody>
        </p:sp>
        <p:sp>
          <p:nvSpPr>
            <p:cNvPr id="13" name="手繪多邊形 12"/>
            <p:cNvSpPr/>
            <p:nvPr/>
          </p:nvSpPr>
          <p:spPr>
            <a:xfrm>
              <a:off x="5839632" y="2708319"/>
              <a:ext cx="4568042" cy="3159081"/>
            </a:xfrm>
            <a:custGeom>
              <a:avLst/>
              <a:gdLst>
                <a:gd name="connsiteX0" fmla="*/ 0 w 4568042"/>
                <a:gd name="connsiteY0" fmla="*/ 0 h 3516607"/>
                <a:gd name="connsiteX1" fmla="*/ 4568042 w 4568042"/>
                <a:gd name="connsiteY1" fmla="*/ 0 h 3516607"/>
                <a:gd name="connsiteX2" fmla="*/ 4568042 w 4568042"/>
                <a:gd name="connsiteY2" fmla="*/ 3516607 h 3516607"/>
                <a:gd name="connsiteX3" fmla="*/ 0 w 4568042"/>
                <a:gd name="connsiteY3" fmla="*/ 3516607 h 3516607"/>
                <a:gd name="connsiteX4" fmla="*/ 0 w 4568042"/>
                <a:gd name="connsiteY4" fmla="*/ 0 h 351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8042" h="3516607">
                  <a:moveTo>
                    <a:pt x="0" y="0"/>
                  </a:moveTo>
                  <a:lnTo>
                    <a:pt x="4568042" y="0"/>
                  </a:lnTo>
                  <a:lnTo>
                    <a:pt x="4568042" y="3516607"/>
                  </a:lnTo>
                  <a:lnTo>
                    <a:pt x="0" y="3516607"/>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108000" lvl="1" indent="-108000" defTabSz="1066800">
                <a:lnSpc>
                  <a:spcPts val="3200"/>
                </a:lnSpc>
                <a:spcBef>
                  <a:spcPct val="0"/>
                </a:spcBef>
                <a:spcAft>
                  <a:spcPct val="15000"/>
                </a:spcAft>
                <a:buChar char="••"/>
              </a:pPr>
              <a:r>
                <a:rPr lang="zh-TW" altLang="en-US" sz="2400" b="1" dirty="0">
                  <a:solidFill>
                    <a:schemeClr val="tx1"/>
                  </a:solidFill>
                  <a:latin typeface="微軟正黑體" pitchFamily="34" charset="-120"/>
                  <a:ea typeface="微軟正黑體" pitchFamily="34" charset="-120"/>
                </a:rPr>
                <a:t>公共生活和私人生活</a:t>
              </a:r>
              <a:r>
                <a:rPr lang="en-US" altLang="zh-TW" sz="2400" b="1" dirty="0">
                  <a:solidFill>
                    <a:schemeClr val="tx1"/>
                  </a:solidFill>
                  <a:latin typeface="微軟正黑體" pitchFamily="34" charset="-120"/>
                  <a:ea typeface="微軟正黑體" pitchFamily="34" charset="-120"/>
                </a:rPr>
                <a:t>(</a:t>
              </a:r>
              <a:r>
                <a:rPr lang="zh-TW" altLang="en-US" sz="2400" b="1" dirty="0">
                  <a:solidFill>
                    <a:schemeClr val="tx1"/>
                  </a:solidFill>
                  <a:latin typeface="微軟正黑體" pitchFamily="34" charset="-120"/>
                  <a:ea typeface="微軟正黑體" pitchFamily="34" charset="-120"/>
                </a:rPr>
                <a:t>節錄</a:t>
              </a:r>
              <a:r>
                <a:rPr lang="en-US" altLang="zh-TW" sz="2400" b="1" dirty="0">
                  <a:solidFill>
                    <a:schemeClr val="tx1"/>
                  </a:solidFill>
                  <a:latin typeface="微軟正黑體" pitchFamily="34" charset="-120"/>
                  <a:ea typeface="微軟正黑體" pitchFamily="34" charset="-120"/>
                </a:rPr>
                <a:t>)</a:t>
              </a:r>
              <a:r>
                <a:rPr lang="zh-TW" altLang="en-US" sz="2400" b="1" dirty="0">
                  <a:solidFill>
                    <a:schemeClr val="tx1"/>
                  </a:solidFill>
                  <a:latin typeface="微軟正黑體" pitchFamily="34" charset="-120"/>
                  <a:ea typeface="微軟正黑體" pitchFamily="34" charset="-120"/>
                </a:rPr>
                <a:t>：婦女沒有平等取得資源的機會，不能享有家庭中和社會上的平等地位。</a:t>
              </a:r>
              <a:endParaRPr lang="en-US" altLang="zh-TW" sz="2400" b="1" dirty="0">
                <a:solidFill>
                  <a:schemeClr val="tx1"/>
                </a:solidFill>
                <a:latin typeface="微軟正黑體" pitchFamily="34" charset="-120"/>
                <a:ea typeface="微軟正黑體" pitchFamily="34" charset="-120"/>
              </a:endParaRPr>
            </a:p>
            <a:p>
              <a:pPr marL="108000" lvl="1" indent="-108000" defTabSz="1066800">
                <a:lnSpc>
                  <a:spcPts val="3200"/>
                </a:lnSpc>
                <a:spcBef>
                  <a:spcPct val="0"/>
                </a:spcBef>
                <a:spcAft>
                  <a:spcPct val="15000"/>
                </a:spcAft>
                <a:buChar char="••"/>
              </a:pPr>
              <a:endParaRPr lang="en-US" altLang="zh-TW" sz="2400" b="1" dirty="0">
                <a:solidFill>
                  <a:schemeClr val="tx1"/>
                </a:solidFill>
                <a:latin typeface="微軟正黑體" pitchFamily="34" charset="-120"/>
                <a:ea typeface="微軟正黑體" pitchFamily="34" charset="-120"/>
              </a:endParaRPr>
            </a:p>
            <a:p>
              <a:pPr marL="108000" lvl="1" indent="-108000" defTabSz="1066800">
                <a:lnSpc>
                  <a:spcPts val="3200"/>
                </a:lnSpc>
                <a:spcBef>
                  <a:spcPct val="0"/>
                </a:spcBef>
                <a:spcAft>
                  <a:spcPct val="15000"/>
                </a:spcAft>
                <a:buChar char="••"/>
              </a:pPr>
              <a:r>
                <a:rPr lang="zh-TW" altLang="en-US" sz="2400" b="1" dirty="0">
                  <a:solidFill>
                    <a:schemeClr val="tx1"/>
                  </a:solidFill>
                  <a:latin typeface="微軟正黑體" pitchFamily="34" charset="-120"/>
                  <a:ea typeface="微軟正黑體" pitchFamily="34" charset="-120"/>
                </a:rPr>
                <a:t>即使在法律上已然平等，所有的社會仍將被視為次等的工作任務指派給女性。</a:t>
              </a:r>
            </a:p>
          </p:txBody>
        </p:sp>
      </p:grpSp>
      <p:sp>
        <p:nvSpPr>
          <p:cNvPr id="8" name="矩形 7"/>
          <p:cNvSpPr/>
          <p:nvPr/>
        </p:nvSpPr>
        <p:spPr>
          <a:xfrm>
            <a:off x="275058" y="248912"/>
            <a:ext cx="9259330" cy="837152"/>
          </a:xfrm>
          <a:prstGeom prst="rect">
            <a:avLst/>
          </a:prstGeom>
        </p:spPr>
        <p:txBody>
          <a:bodyPr wrap="none">
            <a:spAutoFit/>
          </a:bodyPr>
          <a:lstStyle/>
          <a:p>
            <a:pPr lvl="0">
              <a:lnSpc>
                <a:spcPct val="110000"/>
              </a:lnSpc>
              <a:spcBef>
                <a:spcPct val="0"/>
              </a:spcBef>
            </a:pPr>
            <a:r>
              <a:rPr lang="zh-TW" altLang="en-US" sz="4400" b="1" cap="all" spc="100" dirty="0">
                <a:solidFill>
                  <a:srgbClr val="FFFFFF"/>
                </a:solidFill>
                <a:effectLst>
                  <a:glow rad="139700">
                    <a:srgbClr val="379DBC">
                      <a:lumMod val="75000"/>
                      <a:alpha val="40000"/>
                    </a:srgb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相關</a:t>
            </a:r>
            <a:r>
              <a:rPr lang="en-US" altLang="zh-TW" sz="4400" b="1" cap="all" spc="100" dirty="0">
                <a:solidFill>
                  <a:srgbClr val="FFFFFF"/>
                </a:solidFill>
                <a:effectLst>
                  <a:glow rad="139700">
                    <a:srgbClr val="379DBC">
                      <a:lumMod val="75000"/>
                      <a:alpha val="40000"/>
                    </a:srgb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CEDAW</a:t>
            </a:r>
            <a:r>
              <a:rPr lang="zh-TW" altLang="en-US" sz="4400" b="1" cap="all" spc="100" dirty="0">
                <a:solidFill>
                  <a:srgbClr val="FFFFFF"/>
                </a:solidFill>
                <a:effectLst>
                  <a:glow rad="139700">
                    <a:srgbClr val="379DBC">
                      <a:lumMod val="75000"/>
                      <a:alpha val="40000"/>
                    </a:srgb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條文及一般性建議內容</a:t>
            </a:r>
          </a:p>
        </p:txBody>
      </p:sp>
      <p:grpSp>
        <p:nvGrpSpPr>
          <p:cNvPr id="17" name="群組 16"/>
          <p:cNvGrpSpPr/>
          <p:nvPr/>
        </p:nvGrpSpPr>
        <p:grpSpPr>
          <a:xfrm>
            <a:off x="10493942" y="4765656"/>
            <a:ext cx="1698057" cy="1771934"/>
            <a:chOff x="1708253" y="4474723"/>
            <a:chExt cx="1203859" cy="1256235"/>
          </a:xfrm>
        </p:grpSpPr>
        <p:pic>
          <p:nvPicPr>
            <p:cNvPr id="20" name="圖片 19"/>
            <p:cNvPicPr>
              <a:picLocks noChangeAspect="1"/>
            </p:cNvPicPr>
            <p:nvPr/>
          </p:nvPicPr>
          <p:blipFill rotWithShape="1">
            <a:blip r:embed="rId2">
              <a:extLst>
                <a:ext uri="{28A0092B-C50C-407E-A947-70E740481C1C}">
                  <a14:useLocalDpi xmlns:a14="http://schemas.microsoft.com/office/drawing/2010/main" val="0"/>
                </a:ext>
              </a:extLst>
            </a:blip>
            <a:srcRect l="35590" t="7909" r="52321" b="50312"/>
            <a:stretch/>
          </p:blipFill>
          <p:spPr>
            <a:xfrm>
              <a:off x="2268550" y="4474723"/>
              <a:ext cx="643562" cy="1251087"/>
            </a:xfrm>
            <a:prstGeom prst="rect">
              <a:avLst/>
            </a:prstGeom>
          </p:spPr>
        </p:pic>
        <p:pic>
          <p:nvPicPr>
            <p:cNvPr id="21" name="圖片 20"/>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235" t="7580" r="63902" b="50469"/>
            <a:stretch/>
          </p:blipFill>
          <p:spPr>
            <a:xfrm>
              <a:off x="1708253" y="4474723"/>
              <a:ext cx="684751" cy="1256235"/>
            </a:xfrm>
            <a:prstGeom prst="rect">
              <a:avLst/>
            </a:prstGeom>
          </p:spPr>
        </p:pic>
      </p:grpSp>
      <p:pic>
        <p:nvPicPr>
          <p:cNvPr id="22" name="圖片 21"/>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76720" y1="31461" x2="76720" y2="31461"/>
                        <a14:foregroundMark x1="78307" y1="33708" x2="67196" y2="14607"/>
                        <a14:foregroundMark x1="67196" y1="21348" x2="67196" y2="21348"/>
                        <a14:foregroundMark x1="44974" y1="20225" x2="44974" y2="20225"/>
                        <a14:foregroundMark x1="41799" y1="19101" x2="41799" y2="19101"/>
                        <a14:foregroundMark x1="37037" y1="19101" x2="37037" y2="19101"/>
                        <a14:foregroundMark x1="30688" y1="21348" x2="30688" y2="21348"/>
                        <a14:foregroundMark x1="56085" y1="19101" x2="56085" y2="19101"/>
                        <a14:foregroundMark x1="51323" y1="19101" x2="51323" y2="19101"/>
                        <a14:foregroundMark x1="52910" y1="22472" x2="52910" y2="22472"/>
                        <a14:foregroundMark x1="67196" y1="24719" x2="67196" y2="24719"/>
                        <a14:foregroundMark x1="68783" y1="26966" x2="68783" y2="26966"/>
                        <a14:foregroundMark x1="49735" y1="26966" x2="49735" y2="26966"/>
                        <a14:foregroundMark x1="46561" y1="26966" x2="46561" y2="26966"/>
                        <a14:foregroundMark x1="44974" y1="26966" x2="44974" y2="26966"/>
                        <a14:foregroundMark x1="38624" y1="26966" x2="38624" y2="26966"/>
                        <a14:foregroundMark x1="38624" y1="26966" x2="30688" y2="34831"/>
                        <a14:foregroundMark x1="30688" y1="34831" x2="30688" y2="34831"/>
                        <a14:foregroundMark x1="30688" y1="37079" x2="30688" y2="37079"/>
                        <a14:foregroundMark x1="65608" y1="6742" x2="65608" y2="6742"/>
                        <a14:foregroundMark x1="78307" y1="6742" x2="78307" y2="6742"/>
                        <a14:foregroundMark x1="43386" y1="11236" x2="43386" y2="11236"/>
                        <a14:foregroundMark x1="27513" y1="6742" x2="27513" y2="6742"/>
                        <a14:foregroundMark x1="27513" y1="6742" x2="27513" y2="6742"/>
                        <a14:foregroundMark x1="16402" y1="73034" x2="16402" y2="73034"/>
                        <a14:foregroundMark x1="24339" y1="66292" x2="24339" y2="66292"/>
                      </a14:backgroundRemoval>
                    </a14:imgEffect>
                  </a14:imgLayer>
                </a14:imgProps>
              </a:ext>
              <a:ext uri="{28A0092B-C50C-407E-A947-70E740481C1C}">
                <a14:useLocalDpi xmlns:a14="http://schemas.microsoft.com/office/drawing/2010/main" val="0"/>
              </a:ext>
            </a:extLst>
          </a:blip>
          <a:stretch>
            <a:fillRect/>
          </a:stretch>
        </p:blipFill>
        <p:spPr>
          <a:xfrm rot="10800000" flipV="1">
            <a:off x="48214" y="4056706"/>
            <a:ext cx="1672789" cy="2363144"/>
          </a:xfrm>
          <a:prstGeom prst="rect">
            <a:avLst/>
          </a:prstGeom>
        </p:spPr>
      </p:pic>
      <p:sp>
        <p:nvSpPr>
          <p:cNvPr id="2" name="投影片編號版面配置區 1"/>
          <p:cNvSpPr>
            <a:spLocks noGrp="1"/>
          </p:cNvSpPr>
          <p:nvPr>
            <p:ph type="sldNum" sz="quarter" idx="12"/>
          </p:nvPr>
        </p:nvSpPr>
        <p:spPr/>
        <p:txBody>
          <a:bodyPr/>
          <a:lstStyle/>
          <a:p>
            <a:fld id="{73658493-E90B-46EF-9B8B-6586800F29BE}" type="slidenum">
              <a:rPr lang="zh-TW" altLang="en-US" smtClean="0"/>
              <a:t>9</a:t>
            </a:fld>
            <a:endParaRPr lang="zh-TW" altLang="en-US"/>
          </a:p>
        </p:txBody>
      </p:sp>
    </p:spTree>
    <p:extLst>
      <p:ext uri="{BB962C8B-B14F-4D97-AF65-F5344CB8AC3E}">
        <p14:creationId xmlns:p14="http://schemas.microsoft.com/office/powerpoint/2010/main" val="29252671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YQdMVDPFS0SDxjoUtzGZq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cLxeI1D22UqoFi0UxCOvm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vyDn4UnXuUCK6uBJozDH2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5pla59XpbUqjaER1lZn_1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YQdMVDPFS0SDxjoUtzGZq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cLxeI1D22UqoFi0UxCOvm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vyDn4UnXuUCK6uBJozDH2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b4UB5hj7xEKZYK2.nSC_T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5pla59XpbUqjaER1lZn_1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XneDwSkug0OWJ.3xKxDCo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5pla59XpbUqjaER1lZn_1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XneDwSkug0OWJ.3xKxDCo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5pla59XpbUqjaER1lZn_1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fULE.OeRWUOU.XW2rr1LO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5pla59XpbUqjaER1lZn_1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b4UB5hj7xEKZYK2.nSC_T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5pla59XpbUqjaER1lZn_1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XneDwSkug0OWJ.3xKxDCo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5pla59XpbUqjaER1lZn_1g"/>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TotalTime>
  <Words>1398</Words>
  <Application>Microsoft Office PowerPoint</Application>
  <PresentationFormat>寬螢幕</PresentationFormat>
  <Paragraphs>120</Paragraphs>
  <Slides>14</Slides>
  <Notes>0</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14</vt:i4>
      </vt:variant>
    </vt:vector>
  </HeadingPairs>
  <TitlesOfParts>
    <vt:vector size="24" baseType="lpstr">
      <vt:lpstr>微软雅黑</vt:lpstr>
      <vt:lpstr>宋体</vt:lpstr>
      <vt:lpstr>微軟正黑體</vt:lpstr>
      <vt:lpstr>Arial</vt:lpstr>
      <vt:lpstr>Arial Black</vt:lpstr>
      <vt:lpstr>Calibri</vt:lpstr>
      <vt:lpstr>Calibri Light</vt:lpstr>
      <vt:lpstr>Lato Light</vt:lpstr>
      <vt:lpstr>Times New Roman</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詹翌羚</dc:creator>
  <cp:lastModifiedBy>劉松霖</cp:lastModifiedBy>
  <cp:revision>44</cp:revision>
  <cp:lastPrinted>2020-09-29T03:08:44Z</cp:lastPrinted>
  <dcterms:created xsi:type="dcterms:W3CDTF">2020-09-28T03:07:48Z</dcterms:created>
  <dcterms:modified xsi:type="dcterms:W3CDTF">2025-02-03T02:21:32Z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2179160</vt:lpwstr>
  </property>
  <property fmtid="{D5CDD505-2E9C-101B-9397-08002B2CF9AE}" pid="3" name="NXPowerLiteSettings">
    <vt:lpwstr>C7000400038000</vt:lpwstr>
  </property>
  <property fmtid="{D5CDD505-2E9C-101B-9397-08002B2CF9AE}" pid="4" name="NXPowerLiteVersion">
    <vt:lpwstr>S9.0.1</vt:lpwstr>
  </property>
</Properties>
</file>