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59" r:id="rId7"/>
  </p:sldIdLst>
  <p:sldSz cx="6858000" cy="9906000" type="A4"/>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9900"/>
    <a:srgbClr val="FF6699"/>
    <a:srgbClr val="CC66FF"/>
    <a:srgbClr val="CCEC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882"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857250" y="1621191"/>
            <a:ext cx="5143500" cy="3448756"/>
          </a:xfrm>
        </p:spPr>
        <p:txBody>
          <a:bodyPr anchor="b"/>
          <a:lstStyle>
            <a:lvl1pPr algn="ctr">
              <a:defRPr sz="3375"/>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9096B07-6815-4704-8FEA-28572A47F5C5}" type="datetimeFigureOut">
              <a:rPr lang="zh-TW" altLang="en-US" smtClean="0"/>
              <a:t>2022/8/10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F2F80A9-8161-482D-A765-D4B02136D746}" type="slidenum">
              <a:rPr lang="zh-TW" altLang="en-US" smtClean="0"/>
              <a:t>‹#›</a:t>
            </a:fld>
            <a:endParaRPr lang="zh-TW" altLang="en-US"/>
          </a:p>
        </p:txBody>
      </p:sp>
    </p:spTree>
    <p:extLst>
      <p:ext uri="{BB962C8B-B14F-4D97-AF65-F5344CB8AC3E}">
        <p14:creationId xmlns:p14="http://schemas.microsoft.com/office/powerpoint/2010/main" val="172585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9096B07-6815-4704-8FEA-28572A47F5C5}" type="datetimeFigureOut">
              <a:rPr lang="zh-TW" altLang="en-US" smtClean="0"/>
              <a:t>2022/8/10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F2F80A9-8161-482D-A765-D4B02136D746}" type="slidenum">
              <a:rPr lang="zh-TW" altLang="en-US" smtClean="0"/>
              <a:t>‹#›</a:t>
            </a:fld>
            <a:endParaRPr lang="zh-TW" altLang="en-US"/>
          </a:p>
        </p:txBody>
      </p:sp>
    </p:spTree>
    <p:extLst>
      <p:ext uri="{BB962C8B-B14F-4D97-AF65-F5344CB8AC3E}">
        <p14:creationId xmlns:p14="http://schemas.microsoft.com/office/powerpoint/2010/main" val="134433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4907756" y="527403"/>
            <a:ext cx="1478756" cy="839487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71487" y="527403"/>
            <a:ext cx="4350544" cy="839487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9096B07-6815-4704-8FEA-28572A47F5C5}" type="datetimeFigureOut">
              <a:rPr lang="zh-TW" altLang="en-US" smtClean="0"/>
              <a:t>2022/8/10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F2F80A9-8161-482D-A765-D4B02136D746}" type="slidenum">
              <a:rPr lang="zh-TW" altLang="en-US" smtClean="0"/>
              <a:t>‹#›</a:t>
            </a:fld>
            <a:endParaRPr lang="zh-TW" altLang="en-US"/>
          </a:p>
        </p:txBody>
      </p:sp>
    </p:spTree>
    <p:extLst>
      <p:ext uri="{BB962C8B-B14F-4D97-AF65-F5344CB8AC3E}">
        <p14:creationId xmlns:p14="http://schemas.microsoft.com/office/powerpoint/2010/main" val="165024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9096B07-6815-4704-8FEA-28572A47F5C5}" type="datetimeFigureOut">
              <a:rPr lang="zh-TW" altLang="en-US" smtClean="0"/>
              <a:t>2022/8/10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F2F80A9-8161-482D-A765-D4B02136D746}" type="slidenum">
              <a:rPr lang="zh-TW" altLang="en-US" smtClean="0"/>
              <a:t>‹#›</a:t>
            </a:fld>
            <a:endParaRPr lang="zh-TW" altLang="en-US"/>
          </a:p>
        </p:txBody>
      </p:sp>
    </p:spTree>
    <p:extLst>
      <p:ext uri="{BB962C8B-B14F-4D97-AF65-F5344CB8AC3E}">
        <p14:creationId xmlns:p14="http://schemas.microsoft.com/office/powerpoint/2010/main" val="82795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467916" y="2469622"/>
            <a:ext cx="5915025" cy="4120620"/>
          </a:xfrm>
        </p:spPr>
        <p:txBody>
          <a:bodyPr anchor="b"/>
          <a:lstStyle>
            <a:lvl1pPr>
              <a:defRPr sz="3375"/>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19096B07-6815-4704-8FEA-28572A47F5C5}" type="datetimeFigureOut">
              <a:rPr lang="zh-TW" altLang="en-US" smtClean="0"/>
              <a:t>2022/8/10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F2F80A9-8161-482D-A765-D4B02136D746}" type="slidenum">
              <a:rPr lang="zh-TW" altLang="en-US" smtClean="0"/>
              <a:t>‹#›</a:t>
            </a:fld>
            <a:endParaRPr lang="zh-TW" altLang="en-US"/>
          </a:p>
        </p:txBody>
      </p:sp>
    </p:spTree>
    <p:extLst>
      <p:ext uri="{BB962C8B-B14F-4D97-AF65-F5344CB8AC3E}">
        <p14:creationId xmlns:p14="http://schemas.microsoft.com/office/powerpoint/2010/main" val="2328235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71488" y="2637014"/>
            <a:ext cx="2914650" cy="6285266"/>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3471863" y="2637014"/>
            <a:ext cx="2914650" cy="6285266"/>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9096B07-6815-4704-8FEA-28572A47F5C5}" type="datetimeFigureOut">
              <a:rPr lang="zh-TW" altLang="en-US" smtClean="0"/>
              <a:t>2022/8/10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F2F80A9-8161-482D-A765-D4B02136D746}" type="slidenum">
              <a:rPr lang="zh-TW" altLang="en-US" smtClean="0"/>
              <a:t>‹#›</a:t>
            </a:fld>
            <a:endParaRPr lang="zh-TW" altLang="en-US"/>
          </a:p>
        </p:txBody>
      </p:sp>
    </p:spTree>
    <p:extLst>
      <p:ext uri="{BB962C8B-B14F-4D97-AF65-F5344CB8AC3E}">
        <p14:creationId xmlns:p14="http://schemas.microsoft.com/office/powerpoint/2010/main" val="260808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72381" y="527404"/>
            <a:ext cx="5915025" cy="1914702"/>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TW" altLang="en-US" smtClean="0"/>
              <a:t>編輯母片文字樣式</a:t>
            </a:r>
          </a:p>
        </p:txBody>
      </p:sp>
      <p:sp>
        <p:nvSpPr>
          <p:cNvPr id="4" name="內容版面配置區 3"/>
          <p:cNvSpPr>
            <a:spLocks noGrp="1"/>
          </p:cNvSpPr>
          <p:nvPr>
            <p:ph sz="half" idx="2"/>
          </p:nvPr>
        </p:nvSpPr>
        <p:spPr>
          <a:xfrm>
            <a:off x="472381" y="3618442"/>
            <a:ext cx="2901255" cy="5322183"/>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TW" altLang="en-US" smtClean="0"/>
              <a:t>編輯母片文字樣式</a:t>
            </a:r>
          </a:p>
        </p:txBody>
      </p:sp>
      <p:sp>
        <p:nvSpPr>
          <p:cNvPr id="6" name="內容版面配置區 5"/>
          <p:cNvSpPr>
            <a:spLocks noGrp="1"/>
          </p:cNvSpPr>
          <p:nvPr>
            <p:ph sz="quarter" idx="4"/>
          </p:nvPr>
        </p:nvSpPr>
        <p:spPr>
          <a:xfrm>
            <a:off x="3471863" y="3618442"/>
            <a:ext cx="2915543" cy="5322183"/>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9096B07-6815-4704-8FEA-28572A47F5C5}" type="datetimeFigureOut">
              <a:rPr lang="zh-TW" altLang="en-US" smtClean="0"/>
              <a:t>2022/8/10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F2F80A9-8161-482D-A765-D4B02136D746}" type="slidenum">
              <a:rPr lang="zh-TW" altLang="en-US" smtClean="0"/>
              <a:t>‹#›</a:t>
            </a:fld>
            <a:endParaRPr lang="zh-TW" altLang="en-US"/>
          </a:p>
        </p:txBody>
      </p:sp>
    </p:spTree>
    <p:extLst>
      <p:ext uri="{BB962C8B-B14F-4D97-AF65-F5344CB8AC3E}">
        <p14:creationId xmlns:p14="http://schemas.microsoft.com/office/powerpoint/2010/main" val="263035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9096B07-6815-4704-8FEA-28572A47F5C5}" type="datetimeFigureOut">
              <a:rPr lang="zh-TW" altLang="en-US" smtClean="0"/>
              <a:t>2022/8/10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F2F80A9-8161-482D-A765-D4B02136D746}" type="slidenum">
              <a:rPr lang="zh-TW" altLang="en-US" smtClean="0"/>
              <a:t>‹#›</a:t>
            </a:fld>
            <a:endParaRPr lang="zh-TW" altLang="en-US"/>
          </a:p>
        </p:txBody>
      </p:sp>
    </p:spTree>
    <p:extLst>
      <p:ext uri="{BB962C8B-B14F-4D97-AF65-F5344CB8AC3E}">
        <p14:creationId xmlns:p14="http://schemas.microsoft.com/office/powerpoint/2010/main" val="83662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9096B07-6815-4704-8FEA-28572A47F5C5}" type="datetimeFigureOut">
              <a:rPr lang="zh-TW" altLang="en-US" smtClean="0"/>
              <a:t>2022/8/10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F2F80A9-8161-482D-A765-D4B02136D746}" type="slidenum">
              <a:rPr lang="zh-TW" altLang="en-US" smtClean="0"/>
              <a:t>‹#›</a:t>
            </a:fld>
            <a:endParaRPr lang="zh-TW" altLang="en-US"/>
          </a:p>
        </p:txBody>
      </p:sp>
    </p:spTree>
    <p:extLst>
      <p:ext uri="{BB962C8B-B14F-4D97-AF65-F5344CB8AC3E}">
        <p14:creationId xmlns:p14="http://schemas.microsoft.com/office/powerpoint/2010/main" val="112138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72381" y="660400"/>
            <a:ext cx="2211883" cy="2311400"/>
          </a:xfrm>
        </p:spPr>
        <p:txBody>
          <a:bodyPr anchor="b"/>
          <a:lstStyle>
            <a:lvl1pPr>
              <a:defRPr sz="18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19096B07-6815-4704-8FEA-28572A47F5C5}" type="datetimeFigureOut">
              <a:rPr lang="zh-TW" altLang="en-US" smtClean="0"/>
              <a:t>2022/8/10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F2F80A9-8161-482D-A765-D4B02136D746}" type="slidenum">
              <a:rPr lang="zh-TW" altLang="en-US" smtClean="0"/>
              <a:t>‹#›</a:t>
            </a:fld>
            <a:endParaRPr lang="zh-TW" altLang="en-US"/>
          </a:p>
        </p:txBody>
      </p:sp>
    </p:spTree>
    <p:extLst>
      <p:ext uri="{BB962C8B-B14F-4D97-AF65-F5344CB8AC3E}">
        <p14:creationId xmlns:p14="http://schemas.microsoft.com/office/powerpoint/2010/main" val="2002800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472381" y="660400"/>
            <a:ext cx="2211883" cy="2311400"/>
          </a:xfrm>
        </p:spPr>
        <p:txBody>
          <a:bodyPr anchor="b"/>
          <a:lstStyle>
            <a:lvl1pPr>
              <a:defRPr sz="18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TW" altLang="en-US"/>
          </a:p>
        </p:txBody>
      </p:sp>
      <p:sp>
        <p:nvSpPr>
          <p:cNvPr id="4" name="文字版面配置區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19096B07-6815-4704-8FEA-28572A47F5C5}" type="datetimeFigureOut">
              <a:rPr lang="zh-TW" altLang="en-US" smtClean="0"/>
              <a:t>2022/8/10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F2F80A9-8161-482D-A765-D4B02136D746}" type="slidenum">
              <a:rPr lang="zh-TW" altLang="en-US" smtClean="0"/>
              <a:t>‹#›</a:t>
            </a:fld>
            <a:endParaRPr lang="zh-TW" altLang="en-US"/>
          </a:p>
        </p:txBody>
      </p:sp>
    </p:spTree>
    <p:extLst>
      <p:ext uri="{BB962C8B-B14F-4D97-AF65-F5344CB8AC3E}">
        <p14:creationId xmlns:p14="http://schemas.microsoft.com/office/powerpoint/2010/main" val="137572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19096B07-6815-4704-8FEA-28572A47F5C5}" type="datetimeFigureOut">
              <a:rPr lang="zh-TW" altLang="en-US" smtClean="0"/>
              <a:t>2022/8/10</a:t>
            </a:fld>
            <a:endParaRPr lang="zh-TW" altLang="en-US"/>
          </a:p>
        </p:txBody>
      </p:sp>
      <p:sp>
        <p:nvSpPr>
          <p:cNvPr id="5" name="頁尾版面配置區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6F2F80A9-8161-482D-A765-D4B02136D746}" type="slidenum">
              <a:rPr lang="zh-TW" altLang="en-US" smtClean="0"/>
              <a:t>‹#›</a:t>
            </a:fld>
            <a:endParaRPr lang="zh-TW" altLang="en-US"/>
          </a:p>
        </p:txBody>
      </p:sp>
    </p:spTree>
    <p:extLst>
      <p:ext uri="{BB962C8B-B14F-4D97-AF65-F5344CB8AC3E}">
        <p14:creationId xmlns:p14="http://schemas.microsoft.com/office/powerpoint/2010/main" val="2239025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TW"/>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fif"/><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fif"/><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fif"/><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5" name="矩形 4"/>
          <p:cNvSpPr/>
          <p:nvPr/>
        </p:nvSpPr>
        <p:spPr>
          <a:xfrm>
            <a:off x="1291235" y="3934741"/>
            <a:ext cx="4275529" cy="923330"/>
          </a:xfrm>
          <a:prstGeom prst="rect">
            <a:avLst/>
          </a:prstGeom>
          <a:noFill/>
        </p:spPr>
        <p:txBody>
          <a:bodyPr wrap="none" lIns="91440" tIns="45720" rIns="91440" bIns="45720">
            <a:spAutoFit/>
          </a:bodyPr>
          <a:lstStyle/>
          <a:p>
            <a:pPr algn="ctr"/>
            <a:r>
              <a:rPr lang="zh-TW" altLang="en-US" sz="5400" b="1" dirty="0" smtClean="0">
                <a:ln/>
                <a:solidFill>
                  <a:srgbClr val="00B0F0"/>
                </a:solidFill>
                <a:effectLst>
                  <a:glow rad="101600">
                    <a:schemeClr val="accent4">
                      <a:satMod val="175000"/>
                      <a:alpha val="40000"/>
                    </a:schemeClr>
                  </a:glow>
                  <a:outerShdw blurRad="38100" dist="19050" dir="2700000" algn="tl" rotWithShape="0">
                    <a:schemeClr val="dk1">
                      <a:lumMod val="50000"/>
                      <a:alpha val="40000"/>
                    </a:schemeClr>
                  </a:outerShdw>
                </a:effectLst>
              </a:rPr>
              <a:t>認 識 性 侵 害</a:t>
            </a:r>
            <a:endParaRPr lang="zh-TW" altLang="en-US" sz="5400" b="1" dirty="0">
              <a:ln/>
              <a:solidFill>
                <a:srgbClr val="00B0F0"/>
              </a:solidFill>
              <a:effectLst>
                <a:glow rad="101600">
                  <a:schemeClr val="accent4">
                    <a:satMod val="175000"/>
                    <a:alpha val="40000"/>
                  </a:schemeClr>
                </a:glow>
                <a:outerShdw blurRad="38100" dist="19050" dir="2700000" algn="tl" rotWithShape="0">
                  <a:schemeClr val="dk1">
                    <a:lumMod val="50000"/>
                    <a:alpha val="40000"/>
                  </a:schemeClr>
                </a:outerShdw>
              </a:effectLst>
            </a:endParaRPr>
          </a:p>
        </p:txBody>
      </p:sp>
      <p:sp>
        <p:nvSpPr>
          <p:cNvPr id="7" name="文字方塊 6"/>
          <p:cNvSpPr txBox="1"/>
          <p:nvPr/>
        </p:nvSpPr>
        <p:spPr>
          <a:xfrm>
            <a:off x="66540" y="1136374"/>
            <a:ext cx="6724918" cy="553998"/>
          </a:xfrm>
          <a:prstGeom prst="rect">
            <a:avLst/>
          </a:prstGeom>
          <a:noFill/>
        </p:spPr>
        <p:txBody>
          <a:bodyPr wrap="none" rtlCol="0">
            <a:spAutoFit/>
          </a:bodyPr>
          <a:lstStyle/>
          <a:p>
            <a:r>
              <a:rPr lang="zh-TW" altLang="en-US" sz="3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交通部觀光局大鵬灣國家風景區管理處</a:t>
            </a:r>
          </a:p>
        </p:txBody>
      </p:sp>
      <p:pic>
        <p:nvPicPr>
          <p:cNvPr id="12" name="圖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99" y="4784201"/>
            <a:ext cx="5760000" cy="4320000"/>
          </a:xfrm>
          <a:prstGeom prst="rect">
            <a:avLst/>
          </a:prstGeom>
        </p:spPr>
      </p:pic>
    </p:spTree>
    <p:extLst>
      <p:ext uri="{BB962C8B-B14F-4D97-AF65-F5344CB8AC3E}">
        <p14:creationId xmlns:p14="http://schemas.microsoft.com/office/powerpoint/2010/main" val="4161635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28888" b="25656"/>
          <a:stretch/>
        </p:blipFill>
        <p:spPr>
          <a:xfrm>
            <a:off x="0" y="0"/>
            <a:ext cx="6858000" cy="9906000"/>
          </a:xfrm>
        </p:spPr>
      </p:pic>
      <p:sp>
        <p:nvSpPr>
          <p:cNvPr id="2" name="標題 1"/>
          <p:cNvSpPr>
            <a:spLocks noGrp="1"/>
          </p:cNvSpPr>
          <p:nvPr>
            <p:ph type="title"/>
          </p:nvPr>
        </p:nvSpPr>
        <p:spPr>
          <a:xfrm>
            <a:off x="477077" y="421388"/>
            <a:ext cx="5940000" cy="1914702"/>
          </a:xfrm>
        </p:spPr>
        <p:txBody>
          <a:bodyPr>
            <a:normAutofit/>
          </a:bodyPr>
          <a:lstStyle/>
          <a:p>
            <a:pPr algn="ctr"/>
            <a:r>
              <a:rPr lang="zh-TW" altLang="en-US" sz="4000" b="1" dirty="0" smtClean="0">
                <a:solidFill>
                  <a:srgbClr val="FF0000"/>
                </a:solidFill>
                <a:latin typeface="標楷體" panose="03000509000000000000" pitchFamily="65" charset="-120"/>
                <a:ea typeface="標楷體" panose="03000509000000000000" pitchFamily="65" charset="-120"/>
              </a:rPr>
              <a:t>遭遇性侵害，怎麼辦？</a:t>
            </a:r>
            <a:endParaRPr lang="zh-TW" altLang="en-US" sz="4000" b="1" dirty="0">
              <a:solidFill>
                <a:srgbClr val="FF0000"/>
              </a:solidFill>
              <a:latin typeface="標楷體" panose="03000509000000000000" pitchFamily="65" charset="-120"/>
              <a:ea typeface="標楷體" panose="03000509000000000000" pitchFamily="65" charset="-120"/>
            </a:endParaRPr>
          </a:p>
        </p:txBody>
      </p:sp>
      <p:pic>
        <p:nvPicPr>
          <p:cNvPr id="10" name="圖片 9"/>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Marker/>
                    </a14:imgEffect>
                    <a14:imgEffect>
                      <a14:colorTemperature colorTemp="112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65395" y="6946488"/>
            <a:ext cx="5127210" cy="2880000"/>
          </a:xfrm>
          <a:prstGeom prst="rect">
            <a:avLst/>
          </a:prstGeom>
        </p:spPr>
      </p:pic>
      <p:sp>
        <p:nvSpPr>
          <p:cNvPr id="6" name="文字方塊 5"/>
          <p:cNvSpPr txBox="1"/>
          <p:nvPr/>
        </p:nvSpPr>
        <p:spPr>
          <a:xfrm>
            <a:off x="477077" y="2310948"/>
            <a:ext cx="5940000" cy="6760825"/>
          </a:xfrm>
          <a:prstGeom prst="rect">
            <a:avLst/>
          </a:prstGeom>
          <a:noFill/>
        </p:spPr>
        <p:txBody>
          <a:bodyPr wrap="square" rtlCol="0">
            <a:spAutoFit/>
          </a:bodyPr>
          <a:lstStyle/>
          <a:p>
            <a:pPr algn="just">
              <a:lnSpc>
                <a:spcPts val="4000"/>
              </a:lnSpc>
            </a:pPr>
            <a:r>
              <a:rPr lang="zh-TW" altLang="en-US" sz="2000" b="1" dirty="0" smtClean="0"/>
              <a:t>◆遭遇性侵害，首先要保護自己、尋求安全。</a:t>
            </a:r>
            <a:endParaRPr lang="en-US" altLang="zh-TW" sz="2000" b="1" dirty="0" smtClean="0"/>
          </a:p>
          <a:p>
            <a:pPr algn="just">
              <a:lnSpc>
                <a:spcPts val="4000"/>
              </a:lnSpc>
            </a:pPr>
            <a:r>
              <a:rPr lang="zh-TW" altLang="en-US" sz="2000" b="1" dirty="0" smtClean="0"/>
              <a:t>◆保持現場，不要移動或再觸摸現場器物，以利警方採證與蒐集線索。</a:t>
            </a:r>
            <a:endParaRPr lang="en-US" altLang="zh-TW" sz="2000" b="1" dirty="0" smtClean="0"/>
          </a:p>
          <a:p>
            <a:pPr algn="just">
              <a:lnSpc>
                <a:spcPts val="4000"/>
              </a:lnSpc>
            </a:pPr>
            <a:r>
              <a:rPr lang="zh-TW" altLang="en-US" sz="2000" b="1" dirty="0" smtClean="0"/>
              <a:t>◆保留證據，不淋浴沖洗、更衣、洗手、刷牙、如廁</a:t>
            </a:r>
            <a:r>
              <a:rPr lang="en-US" altLang="zh-TW" sz="2000" b="1" dirty="0" smtClean="0"/>
              <a:t>(</a:t>
            </a:r>
            <a:r>
              <a:rPr lang="zh-TW" altLang="en-US" sz="2000" b="1" dirty="0" smtClean="0"/>
              <a:t>醫療處理後，再沖洗</a:t>
            </a:r>
            <a:r>
              <a:rPr lang="en-US" altLang="zh-TW" sz="2000" b="1" dirty="0" smtClean="0"/>
              <a:t>)</a:t>
            </a:r>
            <a:r>
              <a:rPr lang="zh-TW" altLang="en-US" sz="2000" b="1" dirty="0" smtClean="0"/>
              <a:t>。</a:t>
            </a:r>
            <a:endParaRPr lang="en-US" altLang="zh-TW" sz="2000" b="1" dirty="0" smtClean="0"/>
          </a:p>
          <a:p>
            <a:pPr algn="just">
              <a:lnSpc>
                <a:spcPts val="4000"/>
              </a:lnSpc>
            </a:pPr>
            <a:r>
              <a:rPr lang="zh-TW" altLang="en-US" sz="2000" b="1" dirty="0" smtClean="0"/>
              <a:t>◆撥打</a:t>
            </a:r>
            <a:r>
              <a:rPr lang="en-US" altLang="zh-TW" sz="2000" b="1" dirty="0" smtClean="0"/>
              <a:t>110</a:t>
            </a:r>
            <a:r>
              <a:rPr lang="zh-TW" altLang="en-US" sz="2000" b="1" dirty="0" smtClean="0"/>
              <a:t>或</a:t>
            </a:r>
            <a:r>
              <a:rPr lang="en-US" altLang="zh-TW" sz="2000" b="1" dirty="0" smtClean="0"/>
              <a:t>113</a:t>
            </a:r>
            <a:r>
              <a:rPr lang="zh-TW" altLang="en-US" sz="2000" b="1" dirty="0" smtClean="0"/>
              <a:t>報案，尋求社工人員或員警陪同，到醫院診療、驗傷採證。</a:t>
            </a:r>
            <a:endParaRPr lang="en-US" altLang="zh-TW" sz="2000" b="1" dirty="0" smtClean="0"/>
          </a:p>
          <a:p>
            <a:pPr algn="just">
              <a:lnSpc>
                <a:spcPts val="4000"/>
              </a:lnSpc>
            </a:pPr>
            <a:r>
              <a:rPr lang="zh-TW" altLang="en-US" sz="2000" b="1" dirty="0" smtClean="0"/>
              <a:t>◆向警察局報案後，警察局會指派受過性侵害案件專業訓練的警察人員協助，被害人可以請法定代理人、配偶、直系或三等親內旁系血親</a:t>
            </a:r>
            <a:r>
              <a:rPr lang="en-US" altLang="zh-TW" sz="2000" b="1" dirty="0" smtClean="0"/>
              <a:t>(</a:t>
            </a:r>
            <a:r>
              <a:rPr lang="zh-TW" altLang="en-US" sz="2000" b="1" dirty="0" smtClean="0"/>
              <a:t>例如：兄弟姊妹、伯父、叔叔、姑姑、阿姨、舅舅等</a:t>
            </a:r>
            <a:r>
              <a:rPr lang="en-US" altLang="zh-TW" sz="2000" b="1" dirty="0" smtClean="0"/>
              <a:t>)</a:t>
            </a:r>
            <a:r>
              <a:rPr lang="zh-TW" altLang="en-US" sz="2000" b="1" dirty="0" smtClean="0"/>
              <a:t>、家長、家屬或家庭暴力及性侵害防治中心指派之社工人員陪同在現場及陳述意見。</a:t>
            </a:r>
            <a:endParaRPr lang="zh-TW" altLang="en-US" sz="2000" b="1" dirty="0"/>
          </a:p>
        </p:txBody>
      </p:sp>
    </p:spTree>
    <p:extLst>
      <p:ext uri="{BB962C8B-B14F-4D97-AF65-F5344CB8AC3E}">
        <p14:creationId xmlns:p14="http://schemas.microsoft.com/office/powerpoint/2010/main" val="3612645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28888" b="25656"/>
          <a:stretch/>
        </p:blipFill>
        <p:spPr>
          <a:xfrm>
            <a:off x="0" y="0"/>
            <a:ext cx="6858000" cy="9906000"/>
          </a:xfrm>
        </p:spPr>
      </p:pic>
      <p:sp>
        <p:nvSpPr>
          <p:cNvPr id="2" name="標題 1"/>
          <p:cNvSpPr>
            <a:spLocks noGrp="1"/>
          </p:cNvSpPr>
          <p:nvPr>
            <p:ph type="title"/>
          </p:nvPr>
        </p:nvSpPr>
        <p:spPr>
          <a:xfrm>
            <a:off x="477077" y="421388"/>
            <a:ext cx="5940000" cy="1914702"/>
          </a:xfrm>
        </p:spPr>
        <p:txBody>
          <a:bodyPr>
            <a:normAutofit/>
          </a:bodyPr>
          <a:lstStyle/>
          <a:p>
            <a:pPr algn="ctr"/>
            <a:r>
              <a:rPr lang="zh-TW" altLang="en-US" sz="4000" b="1" dirty="0" smtClean="0">
                <a:solidFill>
                  <a:srgbClr val="FF0000"/>
                </a:solidFill>
                <a:latin typeface="標楷體" panose="03000509000000000000" pitchFamily="65" charset="-120"/>
                <a:ea typeface="標楷體" panose="03000509000000000000" pitchFamily="65" charset="-120"/>
              </a:rPr>
              <a:t>危急時，應變處理之道</a:t>
            </a:r>
            <a:endParaRPr lang="zh-TW" altLang="en-US" sz="4000" b="1" dirty="0">
              <a:solidFill>
                <a:srgbClr val="FF0000"/>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477077" y="2310948"/>
            <a:ext cx="5940000" cy="4196020"/>
          </a:xfrm>
          <a:prstGeom prst="rect">
            <a:avLst/>
          </a:prstGeom>
          <a:noFill/>
        </p:spPr>
        <p:txBody>
          <a:bodyPr wrap="square" rtlCol="0">
            <a:spAutoFit/>
          </a:bodyPr>
          <a:lstStyle/>
          <a:p>
            <a:pPr algn="just">
              <a:lnSpc>
                <a:spcPts val="4000"/>
              </a:lnSpc>
            </a:pPr>
            <a:r>
              <a:rPr lang="zh-TW" altLang="en-US" sz="2000" b="1" dirty="0" smtClean="0"/>
              <a:t>◆冷：冷靜思考逃脫方法。</a:t>
            </a:r>
            <a:endParaRPr lang="en-US" altLang="zh-TW" sz="2000" b="1" dirty="0" smtClean="0"/>
          </a:p>
          <a:p>
            <a:pPr algn="just">
              <a:lnSpc>
                <a:spcPts val="4000"/>
              </a:lnSpc>
            </a:pPr>
            <a:r>
              <a:rPr lang="zh-TW" altLang="en-US" sz="2000" b="1" dirty="0" smtClean="0"/>
              <a:t>◆逃：能逃就逃，勿哀叫、哭泣。</a:t>
            </a:r>
            <a:endParaRPr lang="en-US" altLang="zh-TW" sz="2000" b="1" dirty="0" smtClean="0"/>
          </a:p>
          <a:p>
            <a:pPr algn="just">
              <a:lnSpc>
                <a:spcPts val="4000"/>
              </a:lnSpc>
            </a:pPr>
            <a:r>
              <a:rPr lang="zh-TW" altLang="en-US" sz="2000" b="1" dirty="0" smtClean="0"/>
              <a:t>◆拖：能拖就拖，爭取待援機會。</a:t>
            </a:r>
            <a:endParaRPr lang="en-US" altLang="zh-TW" sz="2000" b="1" dirty="0" smtClean="0"/>
          </a:p>
          <a:p>
            <a:pPr algn="just">
              <a:lnSpc>
                <a:spcPts val="4000"/>
              </a:lnSpc>
            </a:pPr>
            <a:r>
              <a:rPr lang="zh-TW" altLang="en-US" sz="2000" b="1" dirty="0" smtClean="0"/>
              <a:t>◆哄：假裝配合，假借身體不適、月經來、有病、換地點，化被動為主動。</a:t>
            </a:r>
            <a:endParaRPr lang="en-US" altLang="zh-TW" sz="2000" b="1" dirty="0" smtClean="0"/>
          </a:p>
          <a:p>
            <a:pPr algn="just">
              <a:lnSpc>
                <a:spcPts val="4000"/>
              </a:lnSpc>
            </a:pPr>
            <a:r>
              <a:rPr lang="zh-TW" altLang="en-US" sz="2000" b="1" dirty="0" smtClean="0"/>
              <a:t>◆擊：反擊。設法讓歹徒放下武器再反擊，找最恰當的時機攻擊最脆弱部位</a:t>
            </a:r>
            <a:r>
              <a:rPr lang="en-US" altLang="zh-TW" sz="2000" b="1" dirty="0" smtClean="0"/>
              <a:t>(</a:t>
            </a:r>
            <a:r>
              <a:rPr lang="zh-TW" altLang="en-US" sz="2000" b="1" dirty="0" smtClean="0"/>
              <a:t>如身殖器、眼、喉等</a:t>
            </a:r>
            <a:r>
              <a:rPr lang="en-US" altLang="zh-TW" sz="2000" b="1" dirty="0" smtClean="0"/>
              <a:t>)</a:t>
            </a:r>
            <a:r>
              <a:rPr lang="zh-TW" altLang="en-US" sz="2000" b="1" dirty="0" smtClean="0"/>
              <a:t>。</a:t>
            </a:r>
            <a:endParaRPr lang="en-US" altLang="zh-TW" sz="2000" b="1" dirty="0" smtClean="0"/>
          </a:p>
          <a:p>
            <a:pPr algn="just">
              <a:lnSpc>
                <a:spcPts val="4000"/>
              </a:lnSpc>
            </a:pPr>
            <a:r>
              <a:rPr lang="zh-TW" altLang="en-US" sz="2000" b="1" dirty="0" smtClean="0"/>
              <a:t>◆採：採驗檢體。</a:t>
            </a:r>
            <a:endParaRPr lang="zh-TW" altLang="en-US" sz="2000" b="1" dirty="0"/>
          </a:p>
        </p:txBody>
      </p:sp>
      <p:pic>
        <p:nvPicPr>
          <p:cNvPr id="3" name="圖片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29000" y="6362359"/>
            <a:ext cx="5400000" cy="3386441"/>
          </a:xfrm>
          <a:prstGeom prst="rect">
            <a:avLst/>
          </a:prstGeom>
        </p:spPr>
      </p:pic>
    </p:spTree>
    <p:extLst>
      <p:ext uri="{BB962C8B-B14F-4D97-AF65-F5344CB8AC3E}">
        <p14:creationId xmlns:p14="http://schemas.microsoft.com/office/powerpoint/2010/main" val="1517480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28888" b="25656"/>
          <a:stretch/>
        </p:blipFill>
        <p:spPr>
          <a:xfrm>
            <a:off x="0" y="0"/>
            <a:ext cx="6858000" cy="9906000"/>
          </a:xfrm>
        </p:spPr>
      </p:pic>
      <p:sp>
        <p:nvSpPr>
          <p:cNvPr id="2" name="標題 1"/>
          <p:cNvSpPr>
            <a:spLocks noGrp="1"/>
          </p:cNvSpPr>
          <p:nvPr>
            <p:ph type="title"/>
          </p:nvPr>
        </p:nvSpPr>
        <p:spPr>
          <a:xfrm>
            <a:off x="477077" y="421388"/>
            <a:ext cx="5940000" cy="1914702"/>
          </a:xfrm>
        </p:spPr>
        <p:txBody>
          <a:bodyPr>
            <a:normAutofit/>
          </a:bodyPr>
          <a:lstStyle/>
          <a:p>
            <a:pPr algn="ctr"/>
            <a:r>
              <a:rPr lang="zh-TW" altLang="en-US" sz="4000" b="1" dirty="0" smtClean="0">
                <a:solidFill>
                  <a:srgbClr val="FF0000"/>
                </a:solidFill>
                <a:latin typeface="標楷體" panose="03000509000000000000" pitchFamily="65" charset="-120"/>
                <a:ea typeface="標楷體" panose="03000509000000000000" pitchFamily="65" charset="-120"/>
              </a:rPr>
              <a:t>約會安全</a:t>
            </a:r>
            <a:endParaRPr lang="zh-TW" altLang="en-US" sz="4000" b="1" dirty="0">
              <a:solidFill>
                <a:srgbClr val="FF0000"/>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477077" y="2310948"/>
            <a:ext cx="5940000" cy="6760825"/>
          </a:xfrm>
          <a:prstGeom prst="rect">
            <a:avLst/>
          </a:prstGeom>
          <a:noFill/>
        </p:spPr>
        <p:txBody>
          <a:bodyPr wrap="square" rtlCol="0">
            <a:spAutoFit/>
          </a:bodyPr>
          <a:lstStyle/>
          <a:p>
            <a:pPr algn="just">
              <a:lnSpc>
                <a:spcPts val="4000"/>
              </a:lnSpc>
            </a:pPr>
            <a:r>
              <a:rPr lang="zh-TW" altLang="en-US" sz="2000" b="1" dirty="0" smtClean="0"/>
              <a:t>◆用餐不要喝酒。</a:t>
            </a:r>
            <a:endParaRPr lang="en-US" altLang="zh-TW" sz="2000" b="1" dirty="0" smtClean="0"/>
          </a:p>
          <a:p>
            <a:pPr algn="just">
              <a:lnSpc>
                <a:spcPts val="4000"/>
              </a:lnSpc>
            </a:pPr>
            <a:r>
              <a:rPr lang="zh-TW" altLang="en-US" sz="2000" b="1" dirty="0" smtClean="0"/>
              <a:t>◆不要吃不明食物或飲料。</a:t>
            </a:r>
            <a:endParaRPr lang="en-US" altLang="zh-TW" sz="2000" b="1" dirty="0" smtClean="0"/>
          </a:p>
          <a:p>
            <a:pPr algn="just">
              <a:lnSpc>
                <a:spcPts val="4000"/>
              </a:lnSpc>
            </a:pPr>
            <a:r>
              <a:rPr lang="zh-TW" altLang="en-US" sz="2000" b="1" dirty="0" smtClean="0"/>
              <a:t>◆注意約會時間，不宜過早或過晚。</a:t>
            </a:r>
            <a:endParaRPr lang="en-US" altLang="zh-TW" sz="2000" b="1" dirty="0" smtClean="0"/>
          </a:p>
          <a:p>
            <a:pPr algn="just">
              <a:lnSpc>
                <a:spcPts val="4000"/>
              </a:lnSpc>
            </a:pPr>
            <a:r>
              <a:rPr lang="zh-TW" altLang="en-US" sz="2000" b="1" dirty="0" smtClean="0"/>
              <a:t>◆約會地點要明亮、安全，最好是由自己提出熟悉的場所。</a:t>
            </a:r>
            <a:endParaRPr lang="en-US" altLang="zh-TW" sz="2000" b="1" dirty="0" smtClean="0"/>
          </a:p>
          <a:p>
            <a:pPr algn="just">
              <a:lnSpc>
                <a:spcPts val="4000"/>
              </a:lnSpc>
            </a:pPr>
            <a:r>
              <a:rPr lang="zh-TW" altLang="en-US" sz="2000" b="1" dirty="0" smtClean="0"/>
              <a:t>◆與不太熟的對象約會，最好找朋友陪伴赴約。</a:t>
            </a:r>
            <a:endParaRPr lang="en-US" altLang="zh-TW" sz="2000" b="1" dirty="0" smtClean="0"/>
          </a:p>
          <a:p>
            <a:pPr algn="just">
              <a:lnSpc>
                <a:spcPts val="4000"/>
              </a:lnSpc>
            </a:pPr>
            <a:r>
              <a:rPr lang="zh-TW" altLang="en-US" sz="2000" b="1" dirty="0" smtClean="0"/>
              <a:t>◆臨時變更行程，以安全為第一考慮的要件。</a:t>
            </a:r>
            <a:endParaRPr lang="en-US" altLang="zh-TW" sz="2000" b="1" dirty="0" smtClean="0"/>
          </a:p>
          <a:p>
            <a:pPr algn="just">
              <a:lnSpc>
                <a:spcPts val="4000"/>
              </a:lnSpc>
            </a:pPr>
            <a:r>
              <a:rPr lang="zh-TW" altLang="en-US" sz="2000" b="1" dirty="0" smtClean="0"/>
              <a:t>◆不要單獨前往對方住宿地點赴約，勿進入其房間或臥室。</a:t>
            </a:r>
            <a:endParaRPr lang="en-US" altLang="zh-TW" sz="2000" b="1" dirty="0" smtClean="0"/>
          </a:p>
          <a:p>
            <a:pPr algn="just">
              <a:lnSpc>
                <a:spcPts val="4000"/>
              </a:lnSpc>
            </a:pPr>
            <a:r>
              <a:rPr lang="zh-TW" altLang="en-US" sz="2000" b="1" dirty="0" smtClean="0"/>
              <a:t>◆明確表達意思，當不想的時候，明確的說「不」。</a:t>
            </a:r>
            <a:endParaRPr lang="en-US" altLang="zh-TW" sz="2000" b="1" dirty="0" smtClean="0"/>
          </a:p>
          <a:p>
            <a:pPr algn="just">
              <a:lnSpc>
                <a:spcPts val="4000"/>
              </a:lnSpc>
            </a:pPr>
            <a:r>
              <a:rPr lang="zh-TW" altLang="en-US" sz="2000" b="1" dirty="0" smtClean="0"/>
              <a:t>◆信任自己的直覺，覺得有壓力，立即離開。</a:t>
            </a:r>
            <a:endParaRPr lang="en-US" altLang="zh-TW" sz="2000" b="1" dirty="0" smtClean="0"/>
          </a:p>
          <a:p>
            <a:pPr algn="just">
              <a:lnSpc>
                <a:spcPts val="4000"/>
              </a:lnSpc>
            </a:pPr>
            <a:r>
              <a:rPr lang="zh-TW" altLang="en-US" sz="2000" b="1" dirty="0" smtClean="0"/>
              <a:t>◆勿陷入甜蜜的陷阱，對方說：「如果你愛我，就應該</a:t>
            </a:r>
            <a:r>
              <a:rPr lang="en-US" altLang="zh-TW" sz="2000" b="1" dirty="0" smtClean="0"/>
              <a:t>…</a:t>
            </a:r>
            <a:r>
              <a:rPr lang="zh-TW" altLang="en-US" sz="2000" b="1" dirty="0" smtClean="0"/>
              <a:t>？」，若他愛你，他會學習尊重你。</a:t>
            </a:r>
            <a:endParaRPr lang="zh-TW" altLang="en-US" sz="2000" b="1" dirty="0"/>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00000">
            <a:off x="4175305" y="870947"/>
            <a:ext cx="1856842" cy="2880000"/>
          </a:xfrm>
          <a:prstGeom prst="rect">
            <a:avLst/>
          </a:prstGeom>
        </p:spPr>
      </p:pic>
    </p:spTree>
    <p:extLst>
      <p:ext uri="{BB962C8B-B14F-4D97-AF65-F5344CB8AC3E}">
        <p14:creationId xmlns:p14="http://schemas.microsoft.com/office/powerpoint/2010/main" val="827933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28888" b="25656"/>
          <a:stretch/>
        </p:blipFill>
        <p:spPr>
          <a:xfrm>
            <a:off x="0" y="0"/>
            <a:ext cx="6858000" cy="9906000"/>
          </a:xfrm>
        </p:spPr>
      </p:pic>
      <p:sp>
        <p:nvSpPr>
          <p:cNvPr id="2" name="標題 1"/>
          <p:cNvSpPr>
            <a:spLocks noGrp="1"/>
          </p:cNvSpPr>
          <p:nvPr>
            <p:ph type="title"/>
          </p:nvPr>
        </p:nvSpPr>
        <p:spPr>
          <a:xfrm>
            <a:off x="477077" y="421388"/>
            <a:ext cx="5940000" cy="1914702"/>
          </a:xfrm>
        </p:spPr>
        <p:txBody>
          <a:bodyPr>
            <a:normAutofit/>
          </a:bodyPr>
          <a:lstStyle/>
          <a:p>
            <a:pPr algn="ctr"/>
            <a:r>
              <a:rPr lang="zh-TW" altLang="en-US" sz="4000" b="1" dirty="0" smtClean="0">
                <a:solidFill>
                  <a:srgbClr val="FF0000"/>
                </a:solidFill>
                <a:latin typeface="標楷體" panose="03000509000000000000" pitchFamily="65" charset="-120"/>
                <a:ea typeface="標楷體" panose="03000509000000000000" pitchFamily="65" charset="-120"/>
              </a:rPr>
              <a:t>打破性侵害的錯誤迷思</a:t>
            </a:r>
            <a:endParaRPr lang="zh-TW" altLang="en-US" sz="4000" b="1" dirty="0">
              <a:solidFill>
                <a:srgbClr val="FF0000"/>
              </a:solidFill>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730902" y="4953000"/>
            <a:ext cx="3686175" cy="4867275"/>
          </a:xfrm>
          <a:prstGeom prst="rect">
            <a:avLst/>
          </a:prstGeom>
        </p:spPr>
      </p:pic>
      <p:sp>
        <p:nvSpPr>
          <p:cNvPr id="6" name="文字方塊 5"/>
          <p:cNvSpPr txBox="1"/>
          <p:nvPr/>
        </p:nvSpPr>
        <p:spPr>
          <a:xfrm>
            <a:off x="477077" y="2310948"/>
            <a:ext cx="5940000" cy="6247864"/>
          </a:xfrm>
          <a:prstGeom prst="rect">
            <a:avLst/>
          </a:prstGeom>
          <a:noFill/>
        </p:spPr>
        <p:txBody>
          <a:bodyPr wrap="square" rtlCol="0">
            <a:spAutoFit/>
          </a:bodyPr>
          <a:lstStyle/>
          <a:p>
            <a:pPr algn="just">
              <a:lnSpc>
                <a:spcPts val="4000"/>
              </a:lnSpc>
            </a:pPr>
            <a:r>
              <a:rPr lang="zh-TW" altLang="en-US" sz="2000" b="1" dirty="0" smtClean="0"/>
              <a:t>◆不只是穿暴露的年輕女子才會受到性侵害。</a:t>
            </a:r>
            <a:endParaRPr lang="en-US" altLang="zh-TW" sz="2000" b="1" dirty="0" smtClean="0"/>
          </a:p>
          <a:p>
            <a:pPr algn="just">
              <a:lnSpc>
                <a:spcPts val="4000"/>
              </a:lnSpc>
            </a:pPr>
            <a:r>
              <a:rPr lang="zh-TW" altLang="en-US" sz="2000" b="1" dirty="0" smtClean="0"/>
              <a:t>◆性侵害被害人不只是女性，男性同樣有可能受到性侵害。</a:t>
            </a:r>
            <a:endParaRPr lang="en-US" altLang="zh-TW" sz="2000" b="1" dirty="0" smtClean="0"/>
          </a:p>
          <a:p>
            <a:pPr algn="just">
              <a:lnSpc>
                <a:spcPts val="4000"/>
              </a:lnSpc>
            </a:pPr>
            <a:r>
              <a:rPr lang="zh-TW" altLang="en-US" sz="2000" b="1" dirty="0" smtClean="0"/>
              <a:t>◆性侵害加害人並非都是陌生人，也有可能是熟識的親友。</a:t>
            </a:r>
            <a:endParaRPr lang="en-US" altLang="zh-TW" sz="2000" b="1" dirty="0" smtClean="0"/>
          </a:p>
          <a:p>
            <a:pPr algn="just">
              <a:lnSpc>
                <a:spcPts val="4000"/>
              </a:lnSpc>
            </a:pPr>
            <a:r>
              <a:rPr lang="zh-TW" altLang="en-US" sz="2000" b="1" dirty="0" smtClean="0"/>
              <a:t>◆無論何種教育程度、社會地位的人士都可能是加害人。</a:t>
            </a:r>
            <a:endParaRPr lang="en-US" altLang="zh-TW" sz="2000" b="1" dirty="0" smtClean="0"/>
          </a:p>
          <a:p>
            <a:pPr algn="just">
              <a:lnSpc>
                <a:spcPts val="4000"/>
              </a:lnSpc>
            </a:pPr>
            <a:r>
              <a:rPr lang="zh-TW" altLang="en-US" sz="2000" b="1" dirty="0" smtClean="0"/>
              <a:t>◆家中有可能成為最危險的地方。</a:t>
            </a:r>
            <a:endParaRPr lang="en-US" altLang="zh-TW" sz="2000" b="1" dirty="0" smtClean="0"/>
          </a:p>
          <a:p>
            <a:pPr algn="just">
              <a:lnSpc>
                <a:spcPts val="4000"/>
              </a:lnSpc>
            </a:pPr>
            <a:r>
              <a:rPr lang="zh-TW" altLang="en-US" sz="2000" b="1" dirty="0" smtClean="0"/>
              <a:t>◆性侵害不一定是以暴力的手段達到目的，有時歹徒會以欺騙、威脅利誘的方式使孩子就範。</a:t>
            </a:r>
            <a:endParaRPr lang="en-US" altLang="zh-TW" sz="2000" b="1" dirty="0" smtClean="0"/>
          </a:p>
          <a:p>
            <a:pPr algn="just">
              <a:lnSpc>
                <a:spcPts val="4000"/>
              </a:lnSpc>
            </a:pPr>
            <a:r>
              <a:rPr lang="zh-TW" altLang="en-US" sz="2000" b="1" dirty="0" smtClean="0"/>
              <a:t>◆性侵害案件加害人除了是長時間的「預謀事件」，也有可能是臨時起意的「突發狀況」。</a:t>
            </a:r>
            <a:endParaRPr lang="zh-TW" altLang="en-US" sz="2000" b="1" dirty="0"/>
          </a:p>
        </p:txBody>
      </p:sp>
    </p:spTree>
    <p:extLst>
      <p:ext uri="{BB962C8B-B14F-4D97-AF65-F5344CB8AC3E}">
        <p14:creationId xmlns:p14="http://schemas.microsoft.com/office/powerpoint/2010/main" val="868033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2" y="3003078"/>
            <a:ext cx="6858002" cy="4375358"/>
            <a:chOff x="-2" y="3003078"/>
            <a:chExt cx="6858002" cy="4375358"/>
          </a:xfrm>
        </p:grpSpPr>
        <p:pic>
          <p:nvPicPr>
            <p:cNvPr id="33" name="圖片 32"/>
            <p:cNvPicPr>
              <a:picLocks noChangeAspect="1"/>
            </p:cNvPicPr>
            <p:nvPr/>
          </p:nvPicPr>
          <p:blipFill rotWithShape="1">
            <a:blip r:embed="rId2">
              <a:extLst>
                <a:ext uri="{28A0092B-C50C-407E-A947-70E740481C1C}">
                  <a14:useLocalDpi xmlns:a14="http://schemas.microsoft.com/office/drawing/2010/main" val="0"/>
                </a:ext>
              </a:extLst>
            </a:blip>
            <a:srcRect l="12025" t="23668" r="48768" b="22275"/>
            <a:stretch/>
          </p:blipFill>
          <p:spPr>
            <a:xfrm>
              <a:off x="-2" y="3003078"/>
              <a:ext cx="3432640" cy="4375358"/>
            </a:xfrm>
            <a:prstGeom prst="rect">
              <a:avLst/>
            </a:prstGeom>
          </p:spPr>
        </p:pic>
        <p:pic>
          <p:nvPicPr>
            <p:cNvPr id="34" name="圖片 33"/>
            <p:cNvPicPr>
              <a:picLocks noChangeAspect="1"/>
            </p:cNvPicPr>
            <p:nvPr/>
          </p:nvPicPr>
          <p:blipFill rotWithShape="1">
            <a:blip r:embed="rId2">
              <a:extLst>
                <a:ext uri="{28A0092B-C50C-407E-A947-70E740481C1C}">
                  <a14:useLocalDpi xmlns:a14="http://schemas.microsoft.com/office/drawing/2010/main" val="0"/>
                </a:ext>
              </a:extLst>
            </a:blip>
            <a:srcRect l="12025" t="23668" r="48768" b="22275"/>
            <a:stretch/>
          </p:blipFill>
          <p:spPr>
            <a:xfrm flipH="1">
              <a:off x="3429179" y="3004045"/>
              <a:ext cx="3428821" cy="4370491"/>
            </a:xfrm>
            <a:prstGeom prst="rect">
              <a:avLst/>
            </a:prstGeom>
          </p:spPr>
        </p:pic>
      </p:grpSp>
      <p:sp>
        <p:nvSpPr>
          <p:cNvPr id="2" name="標題 1"/>
          <p:cNvSpPr>
            <a:spLocks noGrp="1"/>
          </p:cNvSpPr>
          <p:nvPr>
            <p:ph type="title"/>
          </p:nvPr>
        </p:nvSpPr>
        <p:spPr>
          <a:xfrm>
            <a:off x="821634" y="3498575"/>
            <a:ext cx="5221357" cy="3432313"/>
          </a:xfrm>
        </p:spPr>
        <p:txBody>
          <a:bodyPr>
            <a:normAutofit/>
          </a:bodyPr>
          <a:lstStyle/>
          <a:p>
            <a:pPr>
              <a:lnSpc>
                <a:spcPts val="3500"/>
              </a:lnSpc>
              <a:spcBef>
                <a:spcPts val="0"/>
              </a:spcBef>
            </a:pPr>
            <a:r>
              <a:rPr lang="zh-TW" altLang="en-US" sz="2200" dirty="0">
                <a:solidFill>
                  <a:srgbClr val="0066FF"/>
                </a:solidFill>
                <a:latin typeface="標楷體" panose="03000509000000000000" pitchFamily="65" charset="-120"/>
                <a:ea typeface="標楷體" panose="03000509000000000000" pitchFamily="65" charset="-120"/>
              </a:rPr>
              <a:t>東港區家庭福利服務</a:t>
            </a:r>
            <a:r>
              <a:rPr lang="zh-TW" altLang="en-US" sz="2200" dirty="0" smtClean="0">
                <a:solidFill>
                  <a:srgbClr val="0066FF"/>
                </a:solidFill>
                <a:latin typeface="標楷體" panose="03000509000000000000" pitchFamily="65" charset="-120"/>
                <a:ea typeface="標楷體" panose="03000509000000000000" pitchFamily="65" charset="-120"/>
              </a:rPr>
              <a:t>中心</a:t>
            </a:r>
            <a:r>
              <a:rPr lang="en-US" altLang="zh-TW" sz="2200" dirty="0" smtClean="0">
                <a:solidFill>
                  <a:srgbClr val="0066FF"/>
                </a:solidFill>
                <a:latin typeface="標楷體" panose="03000509000000000000" pitchFamily="65" charset="-120"/>
                <a:ea typeface="標楷體" panose="03000509000000000000" pitchFamily="65" charset="-120"/>
              </a:rPr>
              <a:t/>
            </a:r>
            <a:br>
              <a:rPr lang="en-US" altLang="zh-TW" sz="2200" dirty="0" smtClean="0">
                <a:solidFill>
                  <a:srgbClr val="0066FF"/>
                </a:solidFill>
                <a:latin typeface="標楷體" panose="03000509000000000000" pitchFamily="65" charset="-120"/>
                <a:ea typeface="標楷體" panose="03000509000000000000" pitchFamily="65" charset="-120"/>
              </a:rPr>
            </a:br>
            <a:r>
              <a:rPr lang="en-US" altLang="zh-TW" sz="2200" dirty="0" smtClean="0">
                <a:solidFill>
                  <a:srgbClr val="0066FF"/>
                </a:solidFill>
                <a:latin typeface="新細明體" panose="02020500000000000000" pitchFamily="18" charset="-120"/>
                <a:ea typeface="新細明體" panose="02020500000000000000" pitchFamily="18" charset="-120"/>
              </a:rPr>
              <a:t>◆</a:t>
            </a:r>
            <a:r>
              <a:rPr lang="zh-TW" altLang="en-US" sz="2200" dirty="0" smtClean="0">
                <a:solidFill>
                  <a:srgbClr val="0066FF"/>
                </a:solidFill>
                <a:latin typeface="標楷體" panose="03000509000000000000" pitchFamily="65" charset="-120"/>
                <a:ea typeface="標楷體" panose="03000509000000000000" pitchFamily="65" charset="-120"/>
              </a:rPr>
              <a:t>地址</a:t>
            </a:r>
            <a:r>
              <a:rPr lang="zh-TW" altLang="en-US" sz="2200" dirty="0">
                <a:solidFill>
                  <a:srgbClr val="0066FF"/>
                </a:solidFill>
                <a:latin typeface="標楷體" panose="03000509000000000000" pitchFamily="65" charset="-120"/>
                <a:ea typeface="標楷體" panose="03000509000000000000" pitchFamily="65" charset="-120"/>
              </a:rPr>
              <a:t>：屏東縣東港鎮新生三路</a:t>
            </a:r>
            <a:r>
              <a:rPr lang="en-US" altLang="zh-TW" sz="2200" dirty="0">
                <a:solidFill>
                  <a:srgbClr val="0066FF"/>
                </a:solidFill>
                <a:latin typeface="標楷體" panose="03000509000000000000" pitchFamily="65" charset="-120"/>
                <a:ea typeface="標楷體" panose="03000509000000000000" pitchFamily="65" charset="-120"/>
              </a:rPr>
              <a:t>175</a:t>
            </a:r>
            <a:r>
              <a:rPr lang="zh-TW" altLang="en-US" sz="2200" dirty="0">
                <a:solidFill>
                  <a:srgbClr val="0066FF"/>
                </a:solidFill>
                <a:latin typeface="標楷體" panose="03000509000000000000" pitchFamily="65" charset="-120"/>
                <a:ea typeface="標楷體" panose="03000509000000000000" pitchFamily="65" charset="-120"/>
              </a:rPr>
              <a:t>號</a:t>
            </a:r>
            <a:r>
              <a:rPr lang="en-US" altLang="zh-TW" sz="2200" dirty="0">
                <a:solidFill>
                  <a:srgbClr val="0066FF"/>
                </a:solidFill>
                <a:latin typeface="標楷體" panose="03000509000000000000" pitchFamily="65" charset="-120"/>
                <a:ea typeface="標楷體" panose="03000509000000000000" pitchFamily="65" charset="-120"/>
              </a:rPr>
              <a:t>3</a:t>
            </a:r>
            <a:r>
              <a:rPr lang="zh-TW" altLang="en-US" sz="2200" dirty="0" smtClean="0">
                <a:solidFill>
                  <a:srgbClr val="0066FF"/>
                </a:solidFill>
                <a:latin typeface="標楷體" panose="03000509000000000000" pitchFamily="65" charset="-120"/>
                <a:ea typeface="標楷體" panose="03000509000000000000" pitchFamily="65" charset="-120"/>
              </a:rPr>
              <a:t>樓</a:t>
            </a:r>
            <a:r>
              <a:rPr lang="en-US" altLang="zh-TW" sz="2200" dirty="0" smtClean="0">
                <a:solidFill>
                  <a:srgbClr val="0066FF"/>
                </a:solidFill>
                <a:latin typeface="標楷體" panose="03000509000000000000" pitchFamily="65" charset="-120"/>
                <a:ea typeface="標楷體" panose="03000509000000000000" pitchFamily="65" charset="-120"/>
              </a:rPr>
              <a:t/>
            </a:r>
            <a:br>
              <a:rPr lang="en-US" altLang="zh-TW" sz="2200" dirty="0" smtClean="0">
                <a:solidFill>
                  <a:srgbClr val="0066FF"/>
                </a:solidFill>
                <a:latin typeface="標楷體" panose="03000509000000000000" pitchFamily="65" charset="-120"/>
                <a:ea typeface="標楷體" panose="03000509000000000000" pitchFamily="65" charset="-120"/>
              </a:rPr>
            </a:br>
            <a:r>
              <a:rPr lang="en-US" altLang="zh-TW" sz="2200" dirty="0">
                <a:solidFill>
                  <a:srgbClr val="0066FF"/>
                </a:solidFill>
                <a:latin typeface="標楷體" panose="03000509000000000000" pitchFamily="65" charset="-120"/>
                <a:ea typeface="標楷體" panose="03000509000000000000" pitchFamily="65" charset="-120"/>
              </a:rPr>
              <a:t> </a:t>
            </a:r>
            <a:r>
              <a:rPr lang="en-US" altLang="zh-TW" sz="2200" dirty="0" smtClean="0">
                <a:solidFill>
                  <a:srgbClr val="0066FF"/>
                </a:solidFill>
                <a:latin typeface="標楷體" panose="03000509000000000000" pitchFamily="65" charset="-120"/>
                <a:ea typeface="標楷體" panose="03000509000000000000" pitchFamily="65" charset="-120"/>
              </a:rPr>
              <a:t>      </a:t>
            </a:r>
            <a:r>
              <a:rPr lang="zh-TW" altLang="en-US" sz="2200" dirty="0" smtClean="0">
                <a:solidFill>
                  <a:srgbClr val="0066FF"/>
                </a:solidFill>
                <a:latin typeface="標楷體" panose="03000509000000000000" pitchFamily="65" charset="-120"/>
                <a:ea typeface="標楷體" panose="03000509000000000000" pitchFamily="65" charset="-120"/>
              </a:rPr>
              <a:t>（華僑市場對面漁業大樓</a:t>
            </a:r>
            <a:r>
              <a:rPr lang="en-US" altLang="zh-TW" sz="2200" dirty="0" smtClean="0">
                <a:solidFill>
                  <a:srgbClr val="0066FF"/>
                </a:solidFill>
                <a:latin typeface="標楷體" panose="03000509000000000000" pitchFamily="65" charset="-120"/>
                <a:ea typeface="標楷體" panose="03000509000000000000" pitchFamily="65" charset="-120"/>
              </a:rPr>
              <a:t>3</a:t>
            </a:r>
            <a:r>
              <a:rPr lang="zh-TW" altLang="en-US" sz="2200" dirty="0" smtClean="0">
                <a:solidFill>
                  <a:srgbClr val="0066FF"/>
                </a:solidFill>
                <a:latin typeface="標楷體" panose="03000509000000000000" pitchFamily="65" charset="-120"/>
                <a:ea typeface="標楷體" panose="03000509000000000000" pitchFamily="65" charset="-120"/>
              </a:rPr>
              <a:t>樓）</a:t>
            </a:r>
            <a:r>
              <a:rPr lang="en-US" altLang="zh-TW" sz="2200" dirty="0" smtClean="0">
                <a:solidFill>
                  <a:srgbClr val="0066FF"/>
                </a:solidFill>
                <a:latin typeface="標楷體" panose="03000509000000000000" pitchFamily="65" charset="-120"/>
                <a:ea typeface="標楷體" panose="03000509000000000000" pitchFamily="65" charset="-120"/>
              </a:rPr>
              <a:t/>
            </a:r>
            <a:br>
              <a:rPr lang="en-US" altLang="zh-TW" sz="2200" dirty="0" smtClean="0">
                <a:solidFill>
                  <a:srgbClr val="0066FF"/>
                </a:solidFill>
                <a:latin typeface="標楷體" panose="03000509000000000000" pitchFamily="65" charset="-120"/>
                <a:ea typeface="標楷體" panose="03000509000000000000" pitchFamily="65" charset="-120"/>
              </a:rPr>
            </a:br>
            <a:r>
              <a:rPr lang="en-US" altLang="zh-TW" sz="2200" dirty="0" smtClean="0">
                <a:solidFill>
                  <a:srgbClr val="0066FF"/>
                </a:solidFill>
                <a:latin typeface="新細明體" panose="02020500000000000000" pitchFamily="18" charset="-120"/>
              </a:rPr>
              <a:t>◆</a:t>
            </a:r>
            <a:r>
              <a:rPr lang="zh-TW" altLang="en-US" sz="2200" dirty="0" smtClean="0">
                <a:solidFill>
                  <a:srgbClr val="0066FF"/>
                </a:solidFill>
                <a:latin typeface="標楷體" panose="03000509000000000000" pitchFamily="65" charset="-120"/>
                <a:ea typeface="標楷體" panose="03000509000000000000" pitchFamily="65" charset="-120"/>
              </a:rPr>
              <a:t>電話</a:t>
            </a:r>
            <a:r>
              <a:rPr lang="zh-TW" altLang="en-US" sz="2200" dirty="0">
                <a:solidFill>
                  <a:srgbClr val="0066FF"/>
                </a:solidFill>
                <a:latin typeface="標楷體" panose="03000509000000000000" pitchFamily="65" charset="-120"/>
                <a:ea typeface="標楷體" panose="03000509000000000000" pitchFamily="65" charset="-120"/>
              </a:rPr>
              <a:t>：</a:t>
            </a:r>
            <a:r>
              <a:rPr lang="en-US" altLang="zh-TW" sz="2200" dirty="0" smtClean="0">
                <a:solidFill>
                  <a:srgbClr val="0066FF"/>
                </a:solidFill>
                <a:latin typeface="標楷體" panose="03000509000000000000" pitchFamily="65" charset="-120"/>
                <a:ea typeface="標楷體" panose="03000509000000000000" pitchFamily="65" charset="-120"/>
              </a:rPr>
              <a:t>08-8330958</a:t>
            </a:r>
            <a:br>
              <a:rPr lang="en-US" altLang="zh-TW" sz="2200" dirty="0" smtClean="0">
                <a:solidFill>
                  <a:srgbClr val="0066FF"/>
                </a:solidFill>
                <a:latin typeface="標楷體" panose="03000509000000000000" pitchFamily="65" charset="-120"/>
                <a:ea typeface="標楷體" panose="03000509000000000000" pitchFamily="65" charset="-120"/>
              </a:rPr>
            </a:br>
            <a:r>
              <a:rPr lang="en-US" altLang="zh-TW" sz="2200" dirty="0">
                <a:solidFill>
                  <a:srgbClr val="0066FF"/>
                </a:solidFill>
                <a:latin typeface="新細明體" panose="02020500000000000000" pitchFamily="18" charset="-120"/>
              </a:rPr>
              <a:t>◆</a:t>
            </a:r>
            <a:r>
              <a:rPr lang="zh-TW" altLang="en-US" sz="2200" dirty="0" smtClean="0">
                <a:solidFill>
                  <a:srgbClr val="0066FF"/>
                </a:solidFill>
                <a:latin typeface="標楷體" panose="03000509000000000000" pitchFamily="65" charset="-120"/>
                <a:ea typeface="標楷體" panose="03000509000000000000" pitchFamily="65" charset="-120"/>
              </a:rPr>
              <a:t>傳真：</a:t>
            </a:r>
            <a:r>
              <a:rPr lang="en-US" altLang="zh-TW" sz="2200" dirty="0" smtClean="0">
                <a:solidFill>
                  <a:srgbClr val="0066FF"/>
                </a:solidFill>
                <a:latin typeface="標楷體" panose="03000509000000000000" pitchFamily="65" charset="-120"/>
                <a:ea typeface="標楷體" panose="03000509000000000000" pitchFamily="65" charset="-120"/>
              </a:rPr>
              <a:t>08-8331990</a:t>
            </a:r>
            <a:br>
              <a:rPr lang="en-US" altLang="zh-TW" sz="2200" dirty="0" smtClean="0">
                <a:solidFill>
                  <a:srgbClr val="0066FF"/>
                </a:solidFill>
                <a:latin typeface="標楷體" panose="03000509000000000000" pitchFamily="65" charset="-120"/>
                <a:ea typeface="標楷體" panose="03000509000000000000" pitchFamily="65" charset="-120"/>
              </a:rPr>
            </a:br>
            <a:r>
              <a:rPr lang="en-US" altLang="zh-TW" sz="2200" dirty="0">
                <a:solidFill>
                  <a:srgbClr val="0066FF"/>
                </a:solidFill>
                <a:latin typeface="新細明體" panose="02020500000000000000" pitchFamily="18" charset="-120"/>
              </a:rPr>
              <a:t>◆</a:t>
            </a:r>
            <a:r>
              <a:rPr lang="zh-TW" altLang="en-US" sz="2200" dirty="0" smtClean="0">
                <a:solidFill>
                  <a:srgbClr val="0066FF"/>
                </a:solidFill>
                <a:latin typeface="標楷體" panose="03000509000000000000" pitchFamily="65" charset="-120"/>
                <a:ea typeface="標楷體" panose="03000509000000000000" pitchFamily="65" charset="-120"/>
              </a:rPr>
              <a:t>服務</a:t>
            </a:r>
            <a:r>
              <a:rPr lang="zh-TW" altLang="en-US" sz="2200" dirty="0">
                <a:solidFill>
                  <a:srgbClr val="0066FF"/>
                </a:solidFill>
                <a:latin typeface="標楷體" panose="03000509000000000000" pitchFamily="65" charset="-120"/>
                <a:ea typeface="標楷體" panose="03000509000000000000" pitchFamily="65" charset="-120"/>
              </a:rPr>
              <a:t>時間：週一至週五，上午</a:t>
            </a:r>
            <a:r>
              <a:rPr lang="en-US" altLang="zh-TW" sz="2200" dirty="0">
                <a:solidFill>
                  <a:srgbClr val="0066FF"/>
                </a:solidFill>
                <a:latin typeface="標楷體" panose="03000509000000000000" pitchFamily="65" charset="-120"/>
                <a:ea typeface="標楷體" panose="03000509000000000000" pitchFamily="65" charset="-120"/>
              </a:rPr>
              <a:t>08:00</a:t>
            </a:r>
            <a:r>
              <a:rPr lang="en-US" altLang="zh-TW" sz="2200" dirty="0" smtClean="0">
                <a:solidFill>
                  <a:srgbClr val="0066FF"/>
                </a:solidFill>
                <a:latin typeface="標楷體" panose="03000509000000000000" pitchFamily="65" charset="-120"/>
                <a:ea typeface="標楷體" panose="03000509000000000000" pitchFamily="65" charset="-120"/>
              </a:rPr>
              <a:t>~</a:t>
            </a:r>
            <a:br>
              <a:rPr lang="en-US" altLang="zh-TW" sz="2200" dirty="0" smtClean="0">
                <a:solidFill>
                  <a:srgbClr val="0066FF"/>
                </a:solidFill>
                <a:latin typeface="標楷體" panose="03000509000000000000" pitchFamily="65" charset="-120"/>
                <a:ea typeface="標楷體" panose="03000509000000000000" pitchFamily="65" charset="-120"/>
              </a:rPr>
            </a:br>
            <a:r>
              <a:rPr lang="en-US" altLang="zh-TW" sz="2200" dirty="0">
                <a:solidFill>
                  <a:srgbClr val="0066FF"/>
                </a:solidFill>
                <a:latin typeface="標楷體" panose="03000509000000000000" pitchFamily="65" charset="-120"/>
                <a:ea typeface="標楷體" panose="03000509000000000000" pitchFamily="65" charset="-120"/>
              </a:rPr>
              <a:t> </a:t>
            </a:r>
            <a:r>
              <a:rPr lang="en-US" altLang="zh-TW" sz="2200" dirty="0" smtClean="0">
                <a:solidFill>
                  <a:srgbClr val="0066FF"/>
                </a:solidFill>
                <a:latin typeface="標楷體" panose="03000509000000000000" pitchFamily="65" charset="-120"/>
                <a:ea typeface="標楷體" panose="03000509000000000000" pitchFamily="65" charset="-120"/>
              </a:rPr>
              <a:t>           </a:t>
            </a:r>
            <a:r>
              <a:rPr lang="zh-TW" altLang="en-US" sz="2200" dirty="0" smtClean="0">
                <a:solidFill>
                  <a:srgbClr val="0066FF"/>
                </a:solidFill>
                <a:latin typeface="標楷體" panose="03000509000000000000" pitchFamily="65" charset="-120"/>
                <a:ea typeface="標楷體" panose="03000509000000000000" pitchFamily="65" charset="-120"/>
              </a:rPr>
              <a:t>下午</a:t>
            </a:r>
            <a:r>
              <a:rPr lang="en-US" altLang="zh-TW" sz="2200" dirty="0">
                <a:solidFill>
                  <a:srgbClr val="0066FF"/>
                </a:solidFill>
                <a:latin typeface="標楷體" panose="03000509000000000000" pitchFamily="65" charset="-120"/>
                <a:ea typeface="標楷體" panose="03000509000000000000" pitchFamily="65" charset="-120"/>
              </a:rPr>
              <a:t>05:30(</a:t>
            </a:r>
            <a:r>
              <a:rPr lang="zh-TW" altLang="en-US" sz="2200" dirty="0">
                <a:solidFill>
                  <a:srgbClr val="0066FF"/>
                </a:solidFill>
                <a:latin typeface="標楷體" panose="03000509000000000000" pitchFamily="65" charset="-120"/>
                <a:ea typeface="標楷體" panose="03000509000000000000" pitchFamily="65" charset="-120"/>
              </a:rPr>
              <a:t>中午不打烊</a:t>
            </a:r>
            <a:r>
              <a:rPr lang="en-US" altLang="zh-TW" sz="2200" dirty="0" smtClean="0">
                <a:solidFill>
                  <a:srgbClr val="0066FF"/>
                </a:solidFill>
                <a:latin typeface="標楷體" panose="03000509000000000000" pitchFamily="65" charset="-120"/>
                <a:ea typeface="標楷體" panose="03000509000000000000" pitchFamily="65" charset="-120"/>
              </a:rPr>
              <a:t>)</a:t>
            </a:r>
            <a:endParaRPr lang="zh-TW" altLang="en-US" sz="2200" dirty="0">
              <a:solidFill>
                <a:srgbClr val="0066FF"/>
              </a:solidFill>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rotWithShape="1">
          <a:blip r:embed="rId3">
            <a:extLst>
              <a:ext uri="{28A0092B-C50C-407E-A947-70E740481C1C}">
                <a14:useLocalDpi xmlns:a14="http://schemas.microsoft.com/office/drawing/2010/main" val="0"/>
              </a:ext>
            </a:extLst>
          </a:blip>
          <a:srcRect l="5556" t="38662" r="5556" b="33671"/>
          <a:stretch/>
        </p:blipFill>
        <p:spPr>
          <a:xfrm>
            <a:off x="1" y="8917057"/>
            <a:ext cx="2286000" cy="742951"/>
          </a:xfrm>
        </p:spPr>
      </p:pic>
      <p:pic>
        <p:nvPicPr>
          <p:cNvPr id="22" name="內容版面配置區 3"/>
          <p:cNvPicPr>
            <a:picLocks noChangeAspect="1"/>
          </p:cNvPicPr>
          <p:nvPr/>
        </p:nvPicPr>
        <p:blipFill rotWithShape="1">
          <a:blip r:embed="rId3">
            <a:extLst>
              <a:ext uri="{28A0092B-C50C-407E-A947-70E740481C1C}">
                <a14:useLocalDpi xmlns:a14="http://schemas.microsoft.com/office/drawing/2010/main" val="0"/>
              </a:ext>
            </a:extLst>
          </a:blip>
          <a:srcRect l="5556" t="38662" r="5556" b="33671"/>
          <a:stretch/>
        </p:blipFill>
        <p:spPr>
          <a:xfrm>
            <a:off x="2286001" y="8917057"/>
            <a:ext cx="2286000" cy="742951"/>
          </a:xfrm>
          <a:prstGeom prst="rect">
            <a:avLst/>
          </a:prstGeom>
        </p:spPr>
      </p:pic>
      <p:pic>
        <p:nvPicPr>
          <p:cNvPr id="23" name="內容版面配置區 3"/>
          <p:cNvPicPr>
            <a:picLocks noChangeAspect="1"/>
          </p:cNvPicPr>
          <p:nvPr/>
        </p:nvPicPr>
        <p:blipFill rotWithShape="1">
          <a:blip r:embed="rId3">
            <a:extLst>
              <a:ext uri="{28A0092B-C50C-407E-A947-70E740481C1C}">
                <a14:useLocalDpi xmlns:a14="http://schemas.microsoft.com/office/drawing/2010/main" val="0"/>
              </a:ext>
            </a:extLst>
          </a:blip>
          <a:srcRect l="5556" t="38662" r="5556" b="33671"/>
          <a:stretch/>
        </p:blipFill>
        <p:spPr>
          <a:xfrm>
            <a:off x="4572000" y="8917057"/>
            <a:ext cx="2286000" cy="742951"/>
          </a:xfrm>
          <a:prstGeom prst="rect">
            <a:avLst/>
          </a:prstGeom>
        </p:spPr>
      </p:pic>
      <p:pic>
        <p:nvPicPr>
          <p:cNvPr id="27" name="內容版面配置區 3"/>
          <p:cNvPicPr>
            <a:picLocks noChangeAspect="1"/>
          </p:cNvPicPr>
          <p:nvPr/>
        </p:nvPicPr>
        <p:blipFill rotWithShape="1">
          <a:blip r:embed="rId3">
            <a:extLst>
              <a:ext uri="{28A0092B-C50C-407E-A947-70E740481C1C}">
                <a14:useLocalDpi xmlns:a14="http://schemas.microsoft.com/office/drawing/2010/main" val="0"/>
              </a:ext>
            </a:extLst>
          </a:blip>
          <a:srcRect l="5556" t="38662" r="5556" b="33671"/>
          <a:stretch/>
        </p:blipFill>
        <p:spPr>
          <a:xfrm>
            <a:off x="-2" y="300460"/>
            <a:ext cx="2286000" cy="742951"/>
          </a:xfrm>
          <a:prstGeom prst="rect">
            <a:avLst/>
          </a:prstGeom>
        </p:spPr>
      </p:pic>
      <p:pic>
        <p:nvPicPr>
          <p:cNvPr id="28" name="內容版面配置區 3"/>
          <p:cNvPicPr>
            <a:picLocks noChangeAspect="1"/>
          </p:cNvPicPr>
          <p:nvPr/>
        </p:nvPicPr>
        <p:blipFill rotWithShape="1">
          <a:blip r:embed="rId3">
            <a:extLst>
              <a:ext uri="{28A0092B-C50C-407E-A947-70E740481C1C}">
                <a14:useLocalDpi xmlns:a14="http://schemas.microsoft.com/office/drawing/2010/main" val="0"/>
              </a:ext>
            </a:extLst>
          </a:blip>
          <a:srcRect l="5556" t="38662" r="5556" b="33671"/>
          <a:stretch/>
        </p:blipFill>
        <p:spPr>
          <a:xfrm>
            <a:off x="2285998" y="300460"/>
            <a:ext cx="2286000" cy="742951"/>
          </a:xfrm>
          <a:prstGeom prst="rect">
            <a:avLst/>
          </a:prstGeom>
        </p:spPr>
      </p:pic>
      <p:pic>
        <p:nvPicPr>
          <p:cNvPr id="29" name="內容版面配置區 3"/>
          <p:cNvPicPr>
            <a:picLocks noChangeAspect="1"/>
          </p:cNvPicPr>
          <p:nvPr/>
        </p:nvPicPr>
        <p:blipFill rotWithShape="1">
          <a:blip r:embed="rId3">
            <a:extLst>
              <a:ext uri="{28A0092B-C50C-407E-A947-70E740481C1C}">
                <a14:useLocalDpi xmlns:a14="http://schemas.microsoft.com/office/drawing/2010/main" val="0"/>
              </a:ext>
            </a:extLst>
          </a:blip>
          <a:srcRect l="5556" t="38662" r="5556" b="33671"/>
          <a:stretch/>
        </p:blipFill>
        <p:spPr>
          <a:xfrm>
            <a:off x="4571997" y="300460"/>
            <a:ext cx="2286000" cy="742951"/>
          </a:xfrm>
          <a:prstGeom prst="rect">
            <a:avLst/>
          </a:prstGeom>
        </p:spPr>
      </p:pic>
    </p:spTree>
    <p:extLst>
      <p:ext uri="{BB962C8B-B14F-4D97-AF65-F5344CB8AC3E}">
        <p14:creationId xmlns:p14="http://schemas.microsoft.com/office/powerpoint/2010/main" val="3180438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615</Words>
  <Application>Microsoft Office PowerPoint</Application>
  <PresentationFormat>A4 紙張 (210x297 公釐)</PresentationFormat>
  <Paragraphs>35</Paragraphs>
  <Slides>6</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6</vt:i4>
      </vt:variant>
    </vt:vector>
  </HeadingPairs>
  <TitlesOfParts>
    <vt:vector size="12" baseType="lpstr">
      <vt:lpstr>新細明體</vt:lpstr>
      <vt:lpstr>標楷體</vt:lpstr>
      <vt:lpstr>Arial</vt:lpstr>
      <vt:lpstr>Calibri</vt:lpstr>
      <vt:lpstr>Calibri Light</vt:lpstr>
      <vt:lpstr>Office 佈景主題</vt:lpstr>
      <vt:lpstr>PowerPoint 簡報</vt:lpstr>
      <vt:lpstr>遭遇性侵害，怎麼辦？</vt:lpstr>
      <vt:lpstr>危急時，應變處理之道</vt:lpstr>
      <vt:lpstr>約會安全</vt:lpstr>
      <vt:lpstr>打破性侵害的錯誤迷思</vt:lpstr>
      <vt:lpstr>東港區家庭福利服務中心 ◆地址：屏東縣東港鎮新生三路175號3樓        （華僑市場對面漁業大樓3樓） ◆電話：08-8330958 ◆傳真：08-8331990 ◆服務時間：週一至週五，上午08:00~             下午05:30(中午不打烊)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蔡佩君</dc:creator>
  <cp:lastModifiedBy>蔡佩君</cp:lastModifiedBy>
  <cp:revision>30</cp:revision>
  <dcterms:created xsi:type="dcterms:W3CDTF">2022-07-14T09:28:20Z</dcterms:created>
  <dcterms:modified xsi:type="dcterms:W3CDTF">2022-08-10T02:19:26Z</dcterms:modified>
</cp:coreProperties>
</file>